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glb" ContentType="model/gltf.binary"/>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28" r:id="rId5"/>
    <p:sldMasterId id="2147483741" r:id="rId6"/>
  </p:sldMasterIdLst>
  <p:notesMasterIdLst>
    <p:notesMasterId r:id="rId50"/>
  </p:notesMasterIdLst>
  <p:handoutMasterIdLst>
    <p:handoutMasterId r:id="rId51"/>
  </p:handoutMasterIdLst>
  <p:sldIdLst>
    <p:sldId id="256" r:id="rId7"/>
    <p:sldId id="675" r:id="rId8"/>
    <p:sldId id="696" r:id="rId9"/>
    <p:sldId id="547" r:id="rId10"/>
    <p:sldId id="328" r:id="rId11"/>
    <p:sldId id="550" r:id="rId12"/>
    <p:sldId id="575" r:id="rId13"/>
    <p:sldId id="428" r:id="rId14"/>
    <p:sldId id="466" r:id="rId15"/>
    <p:sldId id="578" r:id="rId16"/>
    <p:sldId id="543" r:id="rId17"/>
    <p:sldId id="584" r:id="rId18"/>
    <p:sldId id="427" r:id="rId19"/>
    <p:sldId id="642" r:id="rId20"/>
    <p:sldId id="641" r:id="rId21"/>
    <p:sldId id="623" r:id="rId22"/>
    <p:sldId id="441" r:id="rId23"/>
    <p:sldId id="442" r:id="rId24"/>
    <p:sldId id="436" r:id="rId25"/>
    <p:sldId id="450" r:id="rId26"/>
    <p:sldId id="453" r:id="rId27"/>
    <p:sldId id="681" r:id="rId28"/>
    <p:sldId id="678" r:id="rId29"/>
    <p:sldId id="679" r:id="rId30"/>
    <p:sldId id="680" r:id="rId31"/>
    <p:sldId id="462" r:id="rId32"/>
    <p:sldId id="454" r:id="rId33"/>
    <p:sldId id="652" r:id="rId34"/>
    <p:sldId id="654" r:id="rId35"/>
    <p:sldId id="671" r:id="rId36"/>
    <p:sldId id="683" r:id="rId37"/>
    <p:sldId id="464" r:id="rId38"/>
    <p:sldId id="684" r:id="rId39"/>
    <p:sldId id="667" r:id="rId40"/>
    <p:sldId id="685" r:id="rId41"/>
    <p:sldId id="686" r:id="rId42"/>
    <p:sldId id="688" r:id="rId43"/>
    <p:sldId id="687" r:id="rId44"/>
    <p:sldId id="689" r:id="rId45"/>
    <p:sldId id="690" r:id="rId46"/>
    <p:sldId id="692" r:id="rId47"/>
    <p:sldId id="695" r:id="rId48"/>
    <p:sldId id="693" r:id="rId4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re Rock" initials="CR" lastIdx="1" clrIdx="0">
    <p:extLst>
      <p:ext uri="{19B8F6BF-5375-455C-9EA6-DF929625EA0E}">
        <p15:presenceInfo xmlns:p15="http://schemas.microsoft.com/office/powerpoint/2012/main" userId="S::crock5@jh.edu::e515d74a-5ecb-4a50-8a90-ad01ce1cad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DE12"/>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413" autoAdjust="0"/>
    <p:restoredTop sz="80098" autoAdjust="0"/>
  </p:normalViewPr>
  <p:slideViewPr>
    <p:cSldViewPr snapToGrid="0">
      <p:cViewPr varScale="1">
        <p:scale>
          <a:sx n="71" d="100"/>
          <a:sy n="71" d="100"/>
        </p:scale>
        <p:origin x="33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520CF44F-8AEF-4083-A12E-01A4F025A823}" type="datetimeFigureOut">
              <a:rPr lang="en-US" smtClean="0"/>
              <a:t>5/2/2019</a:t>
            </a:fld>
            <a:endParaRPr lang="en-US"/>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473485A3-47BD-4ECB-8EA7-08389D9B8D95}" type="slidenum">
              <a:rPr lang="en-US" smtClean="0"/>
              <a:t>‹#›</a:t>
            </a:fld>
            <a:endParaRPr lang="en-US"/>
          </a:p>
        </p:txBody>
      </p:sp>
    </p:spTree>
    <p:extLst>
      <p:ext uri="{BB962C8B-B14F-4D97-AF65-F5344CB8AC3E}">
        <p14:creationId xmlns:p14="http://schemas.microsoft.com/office/powerpoint/2010/main" val="673801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2C7A0666-5EFE-495B-89E6-5328B84C028A}" type="datetimeFigureOut">
              <a:rPr lang="en-US" smtClean="0"/>
              <a:t>5/2/2019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B5258776-7DFF-4026-BB09-812AACE950B7}" type="slidenum">
              <a:rPr lang="en-US" smtClean="0"/>
              <a:t>‹#›</a:t>
            </a:fld>
            <a:endParaRPr lang="en-US"/>
          </a:p>
        </p:txBody>
      </p:sp>
    </p:spTree>
    <p:extLst>
      <p:ext uri="{BB962C8B-B14F-4D97-AF65-F5344CB8AC3E}">
        <p14:creationId xmlns:p14="http://schemas.microsoft.com/office/powerpoint/2010/main" val="400820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258776-7DFF-4026-BB09-812AACE950B7}" type="slidenum">
              <a:rPr lang="en-US" smtClean="0"/>
              <a:t>1</a:t>
            </a:fld>
            <a:endParaRPr lang="en-US"/>
          </a:p>
        </p:txBody>
      </p:sp>
    </p:spTree>
    <p:extLst>
      <p:ext uri="{BB962C8B-B14F-4D97-AF65-F5344CB8AC3E}">
        <p14:creationId xmlns:p14="http://schemas.microsoft.com/office/powerpoint/2010/main" val="120779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54B8E"/>
                </a:solidFill>
              </a:rPr>
              <a:t>A prior room occupant with MDROs.   Needs to get past that and move to what can be done. implementation and new devices. </a:t>
            </a:r>
            <a:br>
              <a:rPr lang="en-US" dirty="0">
                <a:solidFill>
                  <a:srgbClr val="254B8E"/>
                </a:solidFill>
              </a:rPr>
            </a:br>
            <a:r>
              <a:rPr lang="en-US" dirty="0">
                <a:solidFill>
                  <a:srgbClr val="254B8E"/>
                </a:solidFill>
              </a:rPr>
              <a:t>Increases Acquisition Risk</a:t>
            </a:r>
          </a:p>
          <a:p>
            <a:r>
              <a:rPr lang="en-US" dirty="0">
                <a:solidFill>
                  <a:srgbClr val="254B8E"/>
                </a:solidFill>
              </a:rPr>
              <a:t>Elaine Larson. </a:t>
            </a:r>
            <a:endParaRPr lang="en-US" dirty="0"/>
          </a:p>
        </p:txBody>
      </p:sp>
      <p:sp>
        <p:nvSpPr>
          <p:cNvPr id="4" name="Slide Number Placeholder 3"/>
          <p:cNvSpPr>
            <a:spLocks noGrp="1"/>
          </p:cNvSpPr>
          <p:nvPr>
            <p:ph type="sldNum" sz="quarter" idx="10"/>
          </p:nvPr>
        </p:nvSpPr>
        <p:spPr/>
        <p:txBody>
          <a:bodyPr/>
          <a:lstStyle/>
          <a:p>
            <a:fld id="{B5258776-7DFF-4026-BB09-812AACE950B7}" type="slidenum">
              <a:rPr lang="en-US" smtClean="0"/>
              <a:t>13</a:t>
            </a:fld>
            <a:endParaRPr lang="en-US"/>
          </a:p>
        </p:txBody>
      </p:sp>
    </p:spTree>
    <p:extLst>
      <p:ext uri="{BB962C8B-B14F-4D97-AF65-F5344CB8AC3E}">
        <p14:creationId xmlns:p14="http://schemas.microsoft.com/office/powerpoint/2010/main" val="2151125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taphylococcus</a:t>
            </a:r>
            <a:r>
              <a:rPr lang="en-US" i="1" dirty="0"/>
              <a:t> aureus, Acinetobacter </a:t>
            </a:r>
            <a:r>
              <a:rPr lang="en-US" i="1" dirty="0" err="1"/>
              <a:t>baumannii</a:t>
            </a:r>
            <a:r>
              <a:rPr lang="en-US" dirty="0"/>
              <a:t>, </a:t>
            </a:r>
            <a:r>
              <a:rPr lang="en-US" i="1" dirty="0"/>
              <a:t>Streptococcus pneumoniae</a:t>
            </a:r>
            <a:r>
              <a:rPr lang="en-US" dirty="0"/>
              <a:t>, </a:t>
            </a:r>
            <a:r>
              <a:rPr lang="en-US" i="1" dirty="0"/>
              <a:t>Pseudomonas aeruginosa, Klebsiella pneumoniae</a:t>
            </a:r>
            <a:r>
              <a:rPr lang="en-US" dirty="0"/>
              <a:t>, </a:t>
            </a:r>
            <a:r>
              <a:rPr lang="en-US" i="1" dirty="0"/>
              <a:t>Enterococcus </a:t>
            </a:r>
            <a:endParaRPr lang="en-US" dirty="0"/>
          </a:p>
        </p:txBody>
      </p:sp>
      <p:sp>
        <p:nvSpPr>
          <p:cNvPr id="4" name="Slide Number Placeholder 3"/>
          <p:cNvSpPr>
            <a:spLocks noGrp="1"/>
          </p:cNvSpPr>
          <p:nvPr>
            <p:ph type="sldNum" sz="quarter" idx="5"/>
          </p:nvPr>
        </p:nvSpPr>
        <p:spPr/>
        <p:txBody>
          <a:bodyPr/>
          <a:lstStyle/>
          <a:p>
            <a:fld id="{B5258776-7DFF-4026-BB09-812AACE950B7}" type="slidenum">
              <a:rPr lang="en-US" smtClean="0"/>
              <a:t>14</a:t>
            </a:fld>
            <a:endParaRPr lang="en-US"/>
          </a:p>
        </p:txBody>
      </p:sp>
    </p:spTree>
    <p:extLst>
      <p:ext uri="{BB962C8B-B14F-4D97-AF65-F5344CB8AC3E}">
        <p14:creationId xmlns:p14="http://schemas.microsoft.com/office/powerpoint/2010/main" val="3875640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Breech of trust</a:t>
            </a:r>
            <a:endParaRPr lang="en-US" dirty="0"/>
          </a:p>
        </p:txBody>
      </p:sp>
      <p:sp>
        <p:nvSpPr>
          <p:cNvPr id="4" name="Slide Number Placeholder 3"/>
          <p:cNvSpPr>
            <a:spLocks noGrp="1"/>
          </p:cNvSpPr>
          <p:nvPr>
            <p:ph type="sldNum" sz="quarter" idx="5"/>
          </p:nvPr>
        </p:nvSpPr>
        <p:spPr/>
        <p:txBody>
          <a:bodyPr/>
          <a:lstStyle/>
          <a:p>
            <a:fld id="{B5258776-7DFF-4026-BB09-812AACE950B7}" type="slidenum">
              <a:rPr lang="en-US" smtClean="0"/>
              <a:t>16</a:t>
            </a:fld>
            <a:endParaRPr lang="en-US"/>
          </a:p>
        </p:txBody>
      </p:sp>
    </p:spTree>
    <p:extLst>
      <p:ext uri="{BB962C8B-B14F-4D97-AF65-F5344CB8AC3E}">
        <p14:creationId xmlns:p14="http://schemas.microsoft.com/office/powerpoint/2010/main" val="111914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r>
              <a:rPr lang="en-US" dirty="0"/>
              <a:t>for improvement?  </a:t>
            </a:r>
          </a:p>
          <a:p>
            <a:endParaRPr lang="en-US" dirty="0"/>
          </a:p>
        </p:txBody>
      </p:sp>
      <p:sp>
        <p:nvSpPr>
          <p:cNvPr id="4" name="Slide Number Placeholder 3"/>
          <p:cNvSpPr>
            <a:spLocks noGrp="1"/>
          </p:cNvSpPr>
          <p:nvPr>
            <p:ph type="sldNum" sz="quarter" idx="10"/>
          </p:nvPr>
        </p:nvSpPr>
        <p:spPr/>
        <p:txBody>
          <a:bodyPr/>
          <a:lstStyle/>
          <a:p>
            <a:fld id="{B5258776-7DFF-4026-BB09-812AACE950B7}" type="slidenum">
              <a:rPr lang="en-US" smtClean="0"/>
              <a:t>18</a:t>
            </a:fld>
            <a:endParaRPr lang="en-US"/>
          </a:p>
        </p:txBody>
      </p:sp>
    </p:spTree>
    <p:extLst>
      <p:ext uri="{BB962C8B-B14F-4D97-AF65-F5344CB8AC3E}">
        <p14:creationId xmlns:p14="http://schemas.microsoft.com/office/powerpoint/2010/main" val="3580380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a:t>
            </a:r>
            <a:r>
              <a:rPr lang="en-US" baseline="0" dirty="0"/>
              <a:t> out limitations to </a:t>
            </a:r>
          </a:p>
          <a:p>
            <a:r>
              <a:rPr lang="en-US" baseline="0" dirty="0"/>
              <a:t>Observation – focus on wrong thing – e.g. cleanliness rather than </a:t>
            </a:r>
            <a:r>
              <a:rPr lang="en-US" baseline="0" dirty="0" err="1"/>
              <a:t>disinifection</a:t>
            </a:r>
            <a:r>
              <a:rPr lang="en-US" baseline="0" dirty="0"/>
              <a:t> </a:t>
            </a:r>
          </a:p>
          <a:p>
            <a:r>
              <a:rPr lang="en-US" baseline="0" dirty="0"/>
              <a:t>Culturing – although able to identify a pathogen, the results are delayed and not useful for immediate feedback.  Furth</a:t>
            </a:r>
          </a:p>
          <a:p>
            <a:r>
              <a:rPr lang="en-US" baseline="0" dirty="0"/>
              <a:t>With ATP system, high readings may indicate viable bacteria or other organism </a:t>
            </a:r>
            <a:r>
              <a:rPr lang="en-US" baseline="0" dirty="0" err="1"/>
              <a:t>atter</a:t>
            </a:r>
            <a:r>
              <a:rPr lang="en-US" baseline="0" dirty="0"/>
              <a:t> including dead bacteria – thus also don’t tell you that the surface is a potential for transmission</a:t>
            </a:r>
          </a:p>
          <a:p>
            <a:r>
              <a:rPr lang="en-US" baseline="0" dirty="0" err="1"/>
              <a:t>ermore</a:t>
            </a:r>
            <a:r>
              <a:rPr lang="en-US" baseline="0" dirty="0"/>
              <a:t>, </a:t>
            </a:r>
            <a:r>
              <a:rPr lang="en-US" baseline="0" dirty="0" err="1"/>
              <a:t>organisims</a:t>
            </a:r>
            <a:r>
              <a:rPr lang="en-US" baseline="0" dirty="0"/>
              <a:t> are often identified and it is unclear what information that provides </a:t>
            </a:r>
            <a:endParaRPr lang="en-US" dirty="0"/>
          </a:p>
        </p:txBody>
      </p:sp>
      <p:sp>
        <p:nvSpPr>
          <p:cNvPr id="4" name="Slide Number Placeholder 3"/>
          <p:cNvSpPr>
            <a:spLocks noGrp="1"/>
          </p:cNvSpPr>
          <p:nvPr>
            <p:ph type="sldNum" sz="quarter" idx="10"/>
          </p:nvPr>
        </p:nvSpPr>
        <p:spPr/>
        <p:txBody>
          <a:bodyPr/>
          <a:lstStyle/>
          <a:p>
            <a:pPr defTabSz="966529">
              <a:defRPr/>
            </a:pPr>
            <a:fld id="{BEF24BF0-99AE-5A45-8853-7F5AE4BA37D5}" type="slidenum">
              <a:rPr lang="en-US">
                <a:solidFill>
                  <a:prstClr val="black"/>
                </a:solidFill>
                <a:latin typeface="Calibri" panose="020F0502020204030204"/>
              </a:rPr>
              <a:pPr defTabSz="966529">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4151329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t>
            </a:r>
            <a:r>
              <a:rPr lang="en-US" baseline="0" dirty="0"/>
              <a:t> G – uses invisible transparent </a:t>
            </a:r>
            <a:r>
              <a:rPr lang="en-US" baseline="0" dirty="0" err="1"/>
              <a:t>getl</a:t>
            </a:r>
            <a:r>
              <a:rPr lang="en-US" baseline="0" dirty="0"/>
              <a:t> that dries on surfaces following application. It can be seen then with UV light.  </a:t>
            </a:r>
          </a:p>
          <a:p>
            <a:r>
              <a:rPr lang="en-US" baseline="0" dirty="0"/>
              <a:t>Does not measure cleanliness but </a:t>
            </a:r>
            <a:r>
              <a:rPr lang="en-US" baseline="0" dirty="0" err="1"/>
              <a:t>thouroughness</a:t>
            </a:r>
            <a:r>
              <a:rPr lang="en-US" baseline="0" dirty="0"/>
              <a:t> of cleaning practice i.e. it doesn’t tell you whether bacteria/pathogens are present </a:t>
            </a:r>
          </a:p>
          <a:p>
            <a:endParaRPr lang="en-US" baseline="0" dirty="0"/>
          </a:p>
          <a:p>
            <a:r>
              <a:rPr lang="en-US" baseline="0" dirty="0"/>
              <a:t>With ATP system, high readings may indicate viable bacteria or other organism </a:t>
            </a:r>
            <a:r>
              <a:rPr lang="en-US" baseline="0" dirty="0" err="1"/>
              <a:t>atter</a:t>
            </a:r>
            <a:r>
              <a:rPr lang="en-US" baseline="0" dirty="0"/>
              <a:t> including dead bacteria – thus also don’t tell you that the surface is a potential for transmission. </a:t>
            </a:r>
            <a:endParaRPr lang="en-US" dirty="0"/>
          </a:p>
        </p:txBody>
      </p:sp>
      <p:sp>
        <p:nvSpPr>
          <p:cNvPr id="4" name="Slide Number Placeholder 3"/>
          <p:cNvSpPr>
            <a:spLocks noGrp="1"/>
          </p:cNvSpPr>
          <p:nvPr>
            <p:ph type="sldNum" sz="quarter" idx="10"/>
          </p:nvPr>
        </p:nvSpPr>
        <p:spPr/>
        <p:txBody>
          <a:bodyPr/>
          <a:lstStyle/>
          <a:p>
            <a:pPr defTabSz="966529">
              <a:defRPr/>
            </a:pPr>
            <a:fld id="{BEF24BF0-99AE-5A45-8853-7F5AE4BA37D5}" type="slidenum">
              <a:rPr lang="en-US">
                <a:solidFill>
                  <a:prstClr val="black"/>
                </a:solidFill>
                <a:latin typeface="Calibri" panose="020F0502020204030204"/>
              </a:rPr>
              <a:pPr defTabSz="966529">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188658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258776-7DFF-4026-BB09-812AACE950B7}" type="slidenum">
              <a:rPr lang="en-US" smtClean="0"/>
              <a:t>22</a:t>
            </a:fld>
            <a:endParaRPr lang="en-US"/>
          </a:p>
        </p:txBody>
      </p:sp>
    </p:spTree>
    <p:extLst>
      <p:ext uri="{BB962C8B-B14F-4D97-AF65-F5344CB8AC3E}">
        <p14:creationId xmlns:p14="http://schemas.microsoft.com/office/powerpoint/2010/main" val="3852629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r>
              <a:rPr lang="en-US" dirty="0"/>
              <a:t>EVC associates, Infection Control committee, hospital leadership etc.</a:t>
            </a:r>
          </a:p>
          <a:p>
            <a:endParaRPr lang="en-US" dirty="0"/>
          </a:p>
        </p:txBody>
      </p:sp>
      <p:sp>
        <p:nvSpPr>
          <p:cNvPr id="4" name="Slide Number Placeholder 3"/>
          <p:cNvSpPr>
            <a:spLocks noGrp="1"/>
          </p:cNvSpPr>
          <p:nvPr>
            <p:ph type="sldNum" sz="quarter" idx="10"/>
          </p:nvPr>
        </p:nvSpPr>
        <p:spPr/>
        <p:txBody>
          <a:bodyPr/>
          <a:lstStyle/>
          <a:p>
            <a:fld id="{B5258776-7DFF-4026-BB09-812AACE950B7}" type="slidenum">
              <a:rPr lang="en-US" smtClean="0"/>
              <a:t>26</a:t>
            </a:fld>
            <a:endParaRPr lang="en-US"/>
          </a:p>
        </p:txBody>
      </p:sp>
    </p:spTree>
    <p:extLst>
      <p:ext uri="{BB962C8B-B14F-4D97-AF65-F5344CB8AC3E}">
        <p14:creationId xmlns:p14="http://schemas.microsoft.com/office/powerpoint/2010/main" val="2585207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r>
              <a:rPr lang="en-US" dirty="0"/>
              <a:t>Not that many dots. Who can do the dotting?? People. Split into 2. Move to where start working on nurses. </a:t>
            </a:r>
          </a:p>
        </p:txBody>
      </p:sp>
      <p:sp>
        <p:nvSpPr>
          <p:cNvPr id="4" name="Slide Number Placeholder 3"/>
          <p:cNvSpPr>
            <a:spLocks noGrp="1"/>
          </p:cNvSpPr>
          <p:nvPr>
            <p:ph type="sldNum" sz="quarter" idx="5"/>
          </p:nvPr>
        </p:nvSpPr>
        <p:spPr/>
        <p:txBody>
          <a:bodyPr/>
          <a:lstStyle/>
          <a:p>
            <a:fld id="{7867C667-87BF-4C98-975C-04405B0ACF8B}" type="slidenum">
              <a:rPr lang="en-US" smtClean="0"/>
              <a:t>28</a:t>
            </a:fld>
            <a:endParaRPr lang="en-US"/>
          </a:p>
        </p:txBody>
      </p:sp>
    </p:spTree>
    <p:extLst>
      <p:ext uri="{BB962C8B-B14F-4D97-AF65-F5344CB8AC3E}">
        <p14:creationId xmlns:p14="http://schemas.microsoft.com/office/powerpoint/2010/main" val="3800677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r>
              <a:rPr lang="en-US" dirty="0"/>
              <a:t>Not that many dots. Who can do the dotting?? People. Split into 2. Move to where start working on nurses. </a:t>
            </a:r>
          </a:p>
        </p:txBody>
      </p:sp>
      <p:sp>
        <p:nvSpPr>
          <p:cNvPr id="4" name="Slide Number Placeholder 3"/>
          <p:cNvSpPr>
            <a:spLocks noGrp="1"/>
          </p:cNvSpPr>
          <p:nvPr>
            <p:ph type="sldNum" sz="quarter" idx="5"/>
          </p:nvPr>
        </p:nvSpPr>
        <p:spPr/>
        <p:txBody>
          <a:bodyPr/>
          <a:lstStyle/>
          <a:p>
            <a:fld id="{7867C667-87BF-4C98-975C-04405B0ACF8B}" type="slidenum">
              <a:rPr lang="en-US" smtClean="0"/>
              <a:t>29</a:t>
            </a:fld>
            <a:endParaRPr lang="en-US"/>
          </a:p>
        </p:txBody>
      </p:sp>
    </p:spTree>
    <p:extLst>
      <p:ext uri="{BB962C8B-B14F-4D97-AF65-F5344CB8AC3E}">
        <p14:creationId xmlns:p14="http://schemas.microsoft.com/office/powerpoint/2010/main" val="1964783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Who</a:t>
            </a:r>
            <a:r>
              <a:rPr lang="en-US" baseline="0" dirty="0"/>
              <a:t> are the people who do or should care? </a:t>
            </a:r>
            <a:r>
              <a:rPr lang="en-US" dirty="0"/>
              <a:t>Outbreaks</a:t>
            </a:r>
          </a:p>
          <a:p>
            <a:pPr lvl="1"/>
            <a:r>
              <a:rPr lang="en-US" dirty="0"/>
              <a:t>Pathogens are everywhere </a:t>
            </a:r>
          </a:p>
          <a:p>
            <a:pPr lvl="1"/>
            <a:r>
              <a:rPr lang="en-US" dirty="0"/>
              <a:t>Who cares/stakeholders? (stakeholder lens/perspective, goals)</a:t>
            </a:r>
          </a:p>
          <a:p>
            <a:endParaRPr lang="en-US" dirty="0"/>
          </a:p>
        </p:txBody>
      </p:sp>
      <p:sp>
        <p:nvSpPr>
          <p:cNvPr id="4" name="Slide Number Placeholder 3"/>
          <p:cNvSpPr>
            <a:spLocks noGrp="1"/>
          </p:cNvSpPr>
          <p:nvPr>
            <p:ph type="sldNum" sz="quarter" idx="10"/>
          </p:nvPr>
        </p:nvSpPr>
        <p:spPr/>
        <p:txBody>
          <a:bodyPr/>
          <a:lstStyle/>
          <a:p>
            <a:fld id="{B5258776-7DFF-4026-BB09-812AACE950B7}" type="slidenum">
              <a:rPr lang="en-US" smtClean="0"/>
              <a:t>3</a:t>
            </a:fld>
            <a:endParaRPr lang="en-US"/>
          </a:p>
        </p:txBody>
      </p:sp>
    </p:spTree>
    <p:extLst>
      <p:ext uri="{BB962C8B-B14F-4D97-AF65-F5344CB8AC3E}">
        <p14:creationId xmlns:p14="http://schemas.microsoft.com/office/powerpoint/2010/main" val="1324128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sz="1200" kern="1200" dirty="0" smtClean="0">
                <a:solidFill>
                  <a:schemeClr val="tx1"/>
                </a:solidFill>
                <a:effectLst/>
                <a:latin typeface="+mn-lt"/>
                <a:ea typeface="+mn-ea"/>
                <a:cs typeface="+mn-cs"/>
              </a:rPr>
              <a:t>Evaluation with Fluorescent Gel. How much is enough? Less than you think! 3 high touch surfaces</a:t>
            </a:r>
            <a:r>
              <a:rPr lang="en-US" sz="1200" kern="1200" baseline="0" dirty="0" smtClean="0">
                <a:solidFill>
                  <a:schemeClr val="tx1"/>
                </a:solidFill>
                <a:effectLst/>
                <a:latin typeface="+mn-lt"/>
                <a:ea typeface="+mn-ea"/>
                <a:cs typeface="+mn-cs"/>
              </a:rPr>
              <a:t> in 2 rooms = 1 clean unit. </a:t>
            </a:r>
            <a:r>
              <a:rPr lang="en-US" sz="1200" kern="1200" dirty="0" smtClean="0">
                <a:solidFill>
                  <a:schemeClr val="tx1"/>
                </a:solidFill>
                <a:effectLst/>
                <a:latin typeface="+mn-lt"/>
                <a:ea typeface="+mn-ea"/>
                <a:cs typeface="+mn-cs"/>
              </a:rPr>
              <a:t>Good news! Let’s go! @ClareRock1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et al. </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C3D1A-F17C-4150-A19C-A2EB908C5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853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room</a:t>
            </a:r>
            <a:r>
              <a:rPr lang="en-US" baseline="0" dirty="0" smtClean="0"/>
              <a:t> has equal chance of selection</a:t>
            </a:r>
            <a:endParaRPr lang="en-US" dirty="0"/>
          </a:p>
        </p:txBody>
      </p:sp>
      <p:sp>
        <p:nvSpPr>
          <p:cNvPr id="4" name="Slide Number Placeholder 3"/>
          <p:cNvSpPr>
            <a:spLocks noGrp="1"/>
          </p:cNvSpPr>
          <p:nvPr>
            <p:ph type="sldNum" sz="quarter" idx="10"/>
          </p:nvPr>
        </p:nvSpPr>
        <p:spPr/>
        <p:txBody>
          <a:bodyPr/>
          <a:lstStyle/>
          <a:p>
            <a:fld id="{B5258776-7DFF-4026-BB09-812AACE950B7}" type="slidenum">
              <a:rPr lang="en-US" smtClean="0"/>
              <a:t>31</a:t>
            </a:fld>
            <a:endParaRPr lang="en-US"/>
          </a:p>
        </p:txBody>
      </p:sp>
    </p:spTree>
    <p:extLst>
      <p:ext uri="{BB962C8B-B14F-4D97-AF65-F5344CB8AC3E}">
        <p14:creationId xmlns:p14="http://schemas.microsoft.com/office/powerpoint/2010/main" val="1625018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4" hangingPunct="0"/>
            <a:r>
              <a:rPr lang="en-US" sz="1200" kern="1200" dirty="0" smtClean="0">
                <a:solidFill>
                  <a:schemeClr val="tx1"/>
                </a:solidFill>
                <a:effectLst/>
                <a:latin typeface="+mn-lt"/>
                <a:ea typeface="+mn-ea"/>
                <a:cs typeface="+mn-cs"/>
              </a:rPr>
              <a:t>Merit uniform T-shirt for best performers e.g. "100% Club" for perfect FG removal scores.</a:t>
            </a:r>
            <a:endParaRPr lang="en-US" sz="1100" kern="1200" dirty="0" smtClean="0">
              <a:solidFill>
                <a:schemeClr val="tx1"/>
              </a:solidFill>
              <a:effectLst/>
              <a:latin typeface="+mn-lt"/>
              <a:ea typeface="+mn-ea"/>
              <a:cs typeface="+mn-cs"/>
            </a:endParaRPr>
          </a:p>
          <a:p>
            <a:pPr lvl="4" hangingPunct="0"/>
            <a:r>
              <a:rPr lang="en-US" sz="1200" kern="1200" dirty="0" smtClean="0">
                <a:solidFill>
                  <a:schemeClr val="tx1"/>
                </a:solidFill>
                <a:effectLst/>
                <a:latin typeface="+mn-lt"/>
                <a:ea typeface="+mn-ea"/>
                <a:cs typeface="+mn-cs"/>
              </a:rPr>
              <a:t>meal vouchers, pizza party</a:t>
            </a:r>
            <a:endParaRPr lang="en-US" sz="1100" kern="1200" dirty="0" smtClean="0">
              <a:solidFill>
                <a:schemeClr val="tx1"/>
              </a:solidFill>
              <a:effectLst/>
              <a:latin typeface="+mn-lt"/>
              <a:ea typeface="+mn-ea"/>
              <a:cs typeface="+mn-cs"/>
            </a:endParaRPr>
          </a:p>
          <a:p>
            <a:pPr lvl="4" hangingPunct="0"/>
            <a:r>
              <a:rPr lang="en-US" sz="1200" kern="1200" dirty="0" smtClean="0">
                <a:solidFill>
                  <a:schemeClr val="tx1"/>
                </a:solidFill>
                <a:effectLst/>
                <a:latin typeface="+mn-lt"/>
                <a:ea typeface="+mn-ea"/>
                <a:cs typeface="+mn-cs"/>
              </a:rPr>
              <a:t>hospital-wide recognition (digital displays &amp; newsletters)</a:t>
            </a:r>
            <a:endParaRPr lang="en-US" sz="1100" kern="1200" dirty="0" smtClean="0">
              <a:solidFill>
                <a:schemeClr val="tx1"/>
              </a:solidFill>
              <a:effectLst/>
              <a:latin typeface="+mn-lt"/>
              <a:ea typeface="+mn-ea"/>
              <a:cs typeface="+mn-cs"/>
            </a:endParaRPr>
          </a:p>
          <a:p>
            <a:pPr lvl="4" hangingPunct="0"/>
            <a:r>
              <a:rPr lang="en-US" sz="1200" kern="1200" dirty="0" smtClean="0">
                <a:solidFill>
                  <a:schemeClr val="tx1"/>
                </a:solidFill>
                <a:effectLst/>
                <a:latin typeface="+mn-lt"/>
                <a:ea typeface="+mn-ea"/>
                <a:cs typeface="+mn-cs"/>
              </a:rPr>
              <a:t>certificates of appreciation </a:t>
            </a:r>
            <a:endParaRPr lang="en-US" sz="11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5258776-7DFF-4026-BB09-812AACE950B7}" type="slidenum">
              <a:rPr lang="en-US" smtClean="0"/>
              <a:t>39</a:t>
            </a:fld>
            <a:endParaRPr lang="en-US"/>
          </a:p>
        </p:txBody>
      </p:sp>
    </p:spTree>
    <p:extLst>
      <p:ext uri="{BB962C8B-B14F-4D97-AF65-F5344CB8AC3E}">
        <p14:creationId xmlns:p14="http://schemas.microsoft.com/office/powerpoint/2010/main" val="130087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a:t>
            </a:r>
            <a:r>
              <a:rPr lang="en-US" baseline="0" dirty="0" smtClean="0"/>
              <a:t> want to link also with c diff or other HAI outcomes. </a:t>
            </a:r>
            <a:endParaRPr lang="en-US" dirty="0"/>
          </a:p>
        </p:txBody>
      </p:sp>
      <p:sp>
        <p:nvSpPr>
          <p:cNvPr id="4" name="Slide Number Placeholder 3"/>
          <p:cNvSpPr>
            <a:spLocks noGrp="1"/>
          </p:cNvSpPr>
          <p:nvPr>
            <p:ph type="sldNum" sz="quarter" idx="10"/>
          </p:nvPr>
        </p:nvSpPr>
        <p:spPr/>
        <p:txBody>
          <a:bodyPr/>
          <a:lstStyle/>
          <a:p>
            <a:fld id="{B5258776-7DFF-4026-BB09-812AACE950B7}" type="slidenum">
              <a:rPr lang="en-US" smtClean="0"/>
              <a:t>41</a:t>
            </a:fld>
            <a:endParaRPr lang="en-US"/>
          </a:p>
        </p:txBody>
      </p:sp>
    </p:spTree>
    <p:extLst>
      <p:ext uri="{BB962C8B-B14F-4D97-AF65-F5344CB8AC3E}">
        <p14:creationId xmlns:p14="http://schemas.microsoft.com/office/powerpoint/2010/main" val="1189944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Who</a:t>
            </a:r>
            <a:r>
              <a:rPr lang="en-US" baseline="0" dirty="0"/>
              <a:t> are the people who do or should care? </a:t>
            </a:r>
            <a:r>
              <a:rPr lang="en-US" dirty="0"/>
              <a:t>Outbreaks</a:t>
            </a:r>
          </a:p>
          <a:p>
            <a:pPr lvl="1"/>
            <a:r>
              <a:rPr lang="en-US" dirty="0"/>
              <a:t>Pathogens are everywhere </a:t>
            </a:r>
          </a:p>
          <a:p>
            <a:pPr lvl="1"/>
            <a:r>
              <a:rPr lang="en-US" dirty="0"/>
              <a:t>Who cares/stakeholders? (stakeholder lens/perspective, goals)</a:t>
            </a:r>
          </a:p>
          <a:p>
            <a:endParaRPr lang="en-US" dirty="0"/>
          </a:p>
        </p:txBody>
      </p:sp>
      <p:sp>
        <p:nvSpPr>
          <p:cNvPr id="4" name="Slide Number Placeholder 3"/>
          <p:cNvSpPr>
            <a:spLocks noGrp="1"/>
          </p:cNvSpPr>
          <p:nvPr>
            <p:ph type="sldNum" sz="quarter" idx="10"/>
          </p:nvPr>
        </p:nvSpPr>
        <p:spPr/>
        <p:txBody>
          <a:bodyPr/>
          <a:lstStyle/>
          <a:p>
            <a:fld id="{B5258776-7DFF-4026-BB09-812AACE950B7}" type="slidenum">
              <a:rPr lang="en-US" smtClean="0"/>
              <a:t>42</a:t>
            </a:fld>
            <a:endParaRPr lang="en-US"/>
          </a:p>
        </p:txBody>
      </p:sp>
    </p:spTree>
    <p:extLst>
      <p:ext uri="{BB962C8B-B14F-4D97-AF65-F5344CB8AC3E}">
        <p14:creationId xmlns:p14="http://schemas.microsoft.com/office/powerpoint/2010/main" val="4125749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lose sight of the patient, what is acceptable and not acceptable, we lose the will to make change and remain at substandard status quo</a:t>
            </a:r>
          </a:p>
          <a:p>
            <a:pPr defTabSz="948507">
              <a:defRPr/>
            </a:pPr>
            <a:r>
              <a:rPr lang="en-US" b="0" kern="0" dirty="0"/>
              <a:t>Local guidelines adaptation</a:t>
            </a:r>
          </a:p>
          <a:p>
            <a:endParaRPr lang="en-US" dirty="0"/>
          </a:p>
        </p:txBody>
      </p:sp>
      <p:sp>
        <p:nvSpPr>
          <p:cNvPr id="4" name="Slide Number Placeholder 3"/>
          <p:cNvSpPr>
            <a:spLocks noGrp="1"/>
          </p:cNvSpPr>
          <p:nvPr>
            <p:ph type="sldNum" sz="quarter" idx="5"/>
          </p:nvPr>
        </p:nvSpPr>
        <p:spPr/>
        <p:txBody>
          <a:bodyPr/>
          <a:lstStyle/>
          <a:p>
            <a:fld id="{B5258776-7DFF-4026-BB09-812AACE950B7}" type="slidenum">
              <a:rPr lang="en-US" smtClean="0"/>
              <a:t>4</a:t>
            </a:fld>
            <a:endParaRPr lang="en-US"/>
          </a:p>
        </p:txBody>
      </p:sp>
    </p:spTree>
    <p:extLst>
      <p:ext uri="{BB962C8B-B14F-4D97-AF65-F5344CB8AC3E}">
        <p14:creationId xmlns:p14="http://schemas.microsoft.com/office/powerpoint/2010/main" val="463593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Read more at: https://www.brainyquote.com/authors/florence_nightingale CHECK INNOVATION AND FLORENCE NIGHTINGALE.</a:t>
            </a:r>
            <a:r>
              <a:rPr lang="en-US" baseline="0" dirty="0"/>
              <a:t> </a:t>
            </a:r>
          </a:p>
          <a:p>
            <a:pPr defTabSz="966529">
              <a:defRPr/>
            </a:pPr>
            <a:r>
              <a:rPr lang="en-US" dirty="0"/>
              <a:t>FN as an infection </a:t>
            </a:r>
            <a:r>
              <a:rPr lang="en-US" dirty="0" err="1"/>
              <a:t>preventionist</a:t>
            </a:r>
            <a:r>
              <a:rPr lang="en-US" dirty="0"/>
              <a:t>.</a:t>
            </a:r>
          </a:p>
          <a:p>
            <a:endParaRPr lang="en-US" dirty="0"/>
          </a:p>
        </p:txBody>
      </p:sp>
      <p:sp>
        <p:nvSpPr>
          <p:cNvPr id="4" name="Slide Number Placeholder 3"/>
          <p:cNvSpPr>
            <a:spLocks noGrp="1"/>
          </p:cNvSpPr>
          <p:nvPr>
            <p:ph type="sldNum" sz="quarter" idx="10"/>
          </p:nvPr>
        </p:nvSpPr>
        <p:spPr/>
        <p:txBody>
          <a:bodyPr/>
          <a:lstStyle/>
          <a:p>
            <a:fld id="{B5258776-7DFF-4026-BB09-812AACE950B7}" type="slidenum">
              <a:rPr lang="en-US" smtClean="0"/>
              <a:t>5</a:t>
            </a:fld>
            <a:endParaRPr lang="en-US"/>
          </a:p>
        </p:txBody>
      </p:sp>
    </p:spTree>
    <p:extLst>
      <p:ext uri="{BB962C8B-B14F-4D97-AF65-F5344CB8AC3E}">
        <p14:creationId xmlns:p14="http://schemas.microsoft.com/office/powerpoint/2010/main" val="428791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When we loose site of the patient, what is acceptable and not acceptable, we lose the will to make change and remain at substandard status quo. </a:t>
            </a:r>
          </a:p>
          <a:p>
            <a:endParaRPr lang="en-US" dirty="0"/>
          </a:p>
        </p:txBody>
      </p:sp>
      <p:sp>
        <p:nvSpPr>
          <p:cNvPr id="4" name="Slide Number Placeholder 3"/>
          <p:cNvSpPr>
            <a:spLocks noGrp="1"/>
          </p:cNvSpPr>
          <p:nvPr>
            <p:ph type="sldNum" sz="quarter" idx="5"/>
          </p:nvPr>
        </p:nvSpPr>
        <p:spPr/>
        <p:txBody>
          <a:bodyPr/>
          <a:lstStyle/>
          <a:p>
            <a:fld id="{B5258776-7DFF-4026-BB09-812AACE950B7}" type="slidenum">
              <a:rPr lang="en-US" smtClean="0"/>
              <a:t>6</a:t>
            </a:fld>
            <a:endParaRPr lang="en-US"/>
          </a:p>
        </p:txBody>
      </p:sp>
    </p:spTree>
    <p:extLst>
      <p:ext uri="{BB962C8B-B14F-4D97-AF65-F5344CB8AC3E}">
        <p14:creationId xmlns:p14="http://schemas.microsoft.com/office/powerpoint/2010/main" val="2911244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empathy we lose motivation and understanding in the importance of the job we do. </a:t>
            </a:r>
          </a:p>
        </p:txBody>
      </p:sp>
      <p:sp>
        <p:nvSpPr>
          <p:cNvPr id="4" name="Slide Number Placeholder 3"/>
          <p:cNvSpPr>
            <a:spLocks noGrp="1"/>
          </p:cNvSpPr>
          <p:nvPr>
            <p:ph type="sldNum" sz="quarter" idx="5"/>
          </p:nvPr>
        </p:nvSpPr>
        <p:spPr/>
        <p:txBody>
          <a:bodyPr/>
          <a:lstStyle/>
          <a:p>
            <a:fld id="{B5258776-7DFF-4026-BB09-812AACE950B7}" type="slidenum">
              <a:rPr lang="en-US" smtClean="0"/>
              <a:t>7</a:t>
            </a:fld>
            <a:endParaRPr lang="en-US"/>
          </a:p>
        </p:txBody>
      </p:sp>
    </p:spTree>
    <p:extLst>
      <p:ext uri="{BB962C8B-B14F-4D97-AF65-F5344CB8AC3E}">
        <p14:creationId xmlns:p14="http://schemas.microsoft.com/office/powerpoint/2010/main" val="1136435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Organization/facility : HCHAPS. vest  money in products/staff </a:t>
            </a:r>
          </a:p>
          <a:p>
            <a:r>
              <a:rPr lang="en-US" dirty="0"/>
              <a:t>Infection prevention: lead decisions regarding products, monitor, teach, audit. </a:t>
            </a:r>
          </a:p>
          <a:p>
            <a:r>
              <a:rPr lang="en-US" dirty="0"/>
              <a:t>Other HCW: </a:t>
            </a:r>
          </a:p>
          <a:p>
            <a:r>
              <a:rPr lang="en-US" dirty="0"/>
              <a:t>Government:  </a:t>
            </a:r>
          </a:p>
          <a:p>
            <a:r>
              <a:rPr lang="en-US" dirty="0"/>
              <a:t>Insurance companies</a:t>
            </a:r>
          </a:p>
          <a:p>
            <a:r>
              <a:rPr lang="en-US" dirty="0"/>
              <a:t>Patients/advocacy.</a:t>
            </a:r>
          </a:p>
          <a:p>
            <a:r>
              <a:rPr lang="en-US" dirty="0"/>
              <a:t>Industry</a:t>
            </a:r>
          </a:p>
          <a:p>
            <a:r>
              <a:rPr lang="en-US" dirty="0"/>
              <a:t>Regulatory (TJC)</a:t>
            </a:r>
          </a:p>
          <a:p>
            <a:r>
              <a:rPr lang="en-US" dirty="0"/>
              <a:t>External cleaning companies: status quo</a:t>
            </a:r>
          </a:p>
          <a:p>
            <a:r>
              <a:rPr lang="en-US" dirty="0"/>
              <a:t>Facilities/EVC  </a:t>
            </a:r>
          </a:p>
          <a:p>
            <a:r>
              <a:rPr lang="en-US" dirty="0"/>
              <a:t>Professional societies </a:t>
            </a:r>
          </a:p>
          <a:p>
            <a:endParaRPr lang="en-US" dirty="0"/>
          </a:p>
        </p:txBody>
      </p:sp>
      <p:sp>
        <p:nvSpPr>
          <p:cNvPr id="4" name="Slide Number Placeholder 3"/>
          <p:cNvSpPr>
            <a:spLocks noGrp="1"/>
          </p:cNvSpPr>
          <p:nvPr>
            <p:ph type="sldNum" sz="quarter" idx="10"/>
          </p:nvPr>
        </p:nvSpPr>
        <p:spPr/>
        <p:txBody>
          <a:bodyPr/>
          <a:lstStyle/>
          <a:p>
            <a:fld id="{B5258776-7DFF-4026-BB09-812AACE950B7}" type="slidenum">
              <a:rPr lang="en-US" smtClean="0"/>
              <a:t>9</a:t>
            </a:fld>
            <a:endParaRPr lang="en-US"/>
          </a:p>
        </p:txBody>
      </p:sp>
    </p:spTree>
    <p:extLst>
      <p:ext uri="{BB962C8B-B14F-4D97-AF65-F5344CB8AC3E}">
        <p14:creationId xmlns:p14="http://schemas.microsoft.com/office/powerpoint/2010/main" val="3268742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With FDA-approved wearable sensors that can continuously monitor all vital signs—including blood pressure, heart rate and rhythm, blood oxygen saturation, respiratory rate, and temperature—there is the potential to preempt a large number of patients being hospitalized in the future. </a:t>
            </a:r>
          </a:p>
          <a:p>
            <a:pPr defTabSz="948507">
              <a:defRPr/>
            </a:pPr>
            <a:r>
              <a:rPr lang="en-US" dirty="0"/>
              <a:t>Linens </a:t>
            </a:r>
          </a:p>
          <a:p>
            <a:endParaRPr lang="en-US" dirty="0"/>
          </a:p>
        </p:txBody>
      </p:sp>
      <p:sp>
        <p:nvSpPr>
          <p:cNvPr id="4" name="Slide Number Placeholder 3"/>
          <p:cNvSpPr>
            <a:spLocks noGrp="1"/>
          </p:cNvSpPr>
          <p:nvPr>
            <p:ph type="sldNum" sz="quarter" idx="5"/>
          </p:nvPr>
        </p:nvSpPr>
        <p:spPr/>
        <p:txBody>
          <a:bodyPr/>
          <a:lstStyle/>
          <a:p>
            <a:fld id="{B5258776-7DFF-4026-BB09-812AACE950B7}" type="slidenum">
              <a:rPr lang="en-US" smtClean="0"/>
              <a:t>11</a:t>
            </a:fld>
            <a:endParaRPr lang="en-US"/>
          </a:p>
        </p:txBody>
      </p:sp>
    </p:spTree>
    <p:extLst>
      <p:ext uri="{BB962C8B-B14F-4D97-AF65-F5344CB8AC3E}">
        <p14:creationId xmlns:p14="http://schemas.microsoft.com/office/powerpoint/2010/main" val="3549002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Breech of trust</a:t>
            </a:r>
            <a:endParaRPr lang="en-US" dirty="0"/>
          </a:p>
        </p:txBody>
      </p:sp>
      <p:sp>
        <p:nvSpPr>
          <p:cNvPr id="4" name="Slide Number Placeholder 3"/>
          <p:cNvSpPr>
            <a:spLocks noGrp="1"/>
          </p:cNvSpPr>
          <p:nvPr>
            <p:ph type="sldNum" sz="quarter" idx="5"/>
          </p:nvPr>
        </p:nvSpPr>
        <p:spPr/>
        <p:txBody>
          <a:bodyPr/>
          <a:lstStyle/>
          <a:p>
            <a:fld id="{B5258776-7DFF-4026-BB09-812AACE950B7}" type="slidenum">
              <a:rPr lang="en-US" smtClean="0"/>
              <a:t>12</a:t>
            </a:fld>
            <a:endParaRPr lang="en-US"/>
          </a:p>
        </p:txBody>
      </p:sp>
    </p:spTree>
    <p:extLst>
      <p:ext uri="{BB962C8B-B14F-4D97-AF65-F5344CB8AC3E}">
        <p14:creationId xmlns:p14="http://schemas.microsoft.com/office/powerpoint/2010/main" val="2527029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6"/>
          <p:cNvSpPr>
            <a:spLocks noGrp="1" noChangeArrowheads="1"/>
          </p:cNvSpPr>
          <p:nvPr>
            <p:ph type="sldNum" sz="quarter" idx="4"/>
          </p:nvPr>
        </p:nvSpPr>
        <p:spPr bwMode="black">
          <a:xfrm>
            <a:off x="406400" y="6324600"/>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rgbClr val="254B8E"/>
                </a:solidFill>
                <a:latin typeface="+mn-lt"/>
              </a:defRPr>
            </a:lvl1pPr>
          </a:lstStyle>
          <a:p>
            <a:r>
              <a:rPr lang="en-US"/>
              <a:t>Slide </a:t>
            </a:r>
            <a:fld id="{4EF3C35B-132B-4C5B-98FA-014B16B1D8EC}" type="slidenum">
              <a:rPr lang="en-US" smtClean="0"/>
              <a:pPr/>
              <a:t>‹#›</a:t>
            </a:fld>
            <a:endParaRPr lang="en-US" dirty="0"/>
          </a:p>
        </p:txBody>
      </p:sp>
      <p:sp>
        <p:nvSpPr>
          <p:cNvPr id="6" name="Rectangle 5"/>
          <p:cNvSpPr/>
          <p:nvPr/>
        </p:nvSpPr>
        <p:spPr bwMode="auto">
          <a:xfrm>
            <a:off x="0" y="228600"/>
            <a:ext cx="12192000" cy="60960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a:endParaRPr>
          </a:p>
        </p:txBody>
      </p:sp>
    </p:spTree>
    <p:extLst>
      <p:ext uri="{BB962C8B-B14F-4D97-AF65-F5344CB8AC3E}">
        <p14:creationId xmlns:p14="http://schemas.microsoft.com/office/powerpoint/2010/main" val="1456298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20A51305-7505-4AB6-900C-5B00EE7907EF}" type="datetime1">
              <a:rPr lang="en-US" smtClean="0"/>
              <a:t>5/2/2019</a:t>
            </a:fld>
            <a:endParaRPr lang="en-US"/>
          </a:p>
        </p:txBody>
      </p:sp>
      <p:sp>
        <p:nvSpPr>
          <p:cNvPr id="6" name="Footer Placeholder 5"/>
          <p:cNvSpPr>
            <a:spLocks noGrp="1"/>
          </p:cNvSpPr>
          <p:nvPr>
            <p:ph type="ftr" sz="quarter" idx="11"/>
          </p:nvPr>
        </p:nvSpPr>
        <p:spPr/>
        <p:txBody>
          <a:bodyPr/>
          <a:lstStyle>
            <a:lvl1pPr>
              <a:defRPr/>
            </a:lvl1pPr>
          </a:lstStyle>
          <a:p>
            <a:r>
              <a:rPr lang="en-US"/>
              <a:t>@ClareRock1</a:t>
            </a:r>
          </a:p>
        </p:txBody>
      </p:sp>
      <p:sp>
        <p:nvSpPr>
          <p:cNvPr id="7" name="Slide Number Placeholder 6"/>
          <p:cNvSpPr>
            <a:spLocks noGrp="1"/>
          </p:cNvSpPr>
          <p:nvPr>
            <p:ph type="sldNum" sz="quarter" idx="12"/>
          </p:nvPr>
        </p:nvSpPr>
        <p:spPr/>
        <p:txBody>
          <a:bodyPr/>
          <a:lstStyle>
            <a:lvl1pPr>
              <a:defRPr/>
            </a:lvl1pPr>
          </a:lstStyle>
          <a:p>
            <a:fld id="{D1B504AC-0C78-44A5-9444-D19AA7AD15A0}" type="slidenum">
              <a:rPr lang="en-US" smtClean="0"/>
              <a:t>‹#›</a:t>
            </a:fld>
            <a:endParaRPr lang="en-US"/>
          </a:p>
        </p:txBody>
      </p:sp>
    </p:spTree>
    <p:extLst>
      <p:ext uri="{BB962C8B-B14F-4D97-AF65-F5344CB8AC3E}">
        <p14:creationId xmlns:p14="http://schemas.microsoft.com/office/powerpoint/2010/main" val="20744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F96BEC64-8F64-4DF7-978D-D915586FE406}" type="datetime1">
              <a:rPr lang="en-US" smtClean="0"/>
              <a:t>5/2/2019</a:t>
            </a:fld>
            <a:endParaRPr lang="en-US"/>
          </a:p>
        </p:txBody>
      </p:sp>
      <p:sp>
        <p:nvSpPr>
          <p:cNvPr id="6" name="Footer Placeholder 5"/>
          <p:cNvSpPr>
            <a:spLocks noGrp="1"/>
          </p:cNvSpPr>
          <p:nvPr>
            <p:ph type="ftr" sz="quarter" idx="11"/>
          </p:nvPr>
        </p:nvSpPr>
        <p:spPr/>
        <p:txBody>
          <a:bodyPr/>
          <a:lstStyle>
            <a:lvl1pPr>
              <a:defRPr/>
            </a:lvl1pPr>
          </a:lstStyle>
          <a:p>
            <a:r>
              <a:rPr lang="en-US"/>
              <a:t>@ClareRock1</a:t>
            </a:r>
          </a:p>
        </p:txBody>
      </p:sp>
      <p:sp>
        <p:nvSpPr>
          <p:cNvPr id="7" name="Slide Number Placeholder 6"/>
          <p:cNvSpPr>
            <a:spLocks noGrp="1"/>
          </p:cNvSpPr>
          <p:nvPr>
            <p:ph type="sldNum" sz="quarter" idx="12"/>
          </p:nvPr>
        </p:nvSpPr>
        <p:spPr/>
        <p:txBody>
          <a:bodyPr/>
          <a:lstStyle>
            <a:lvl1pPr>
              <a:defRPr/>
            </a:lvl1pPr>
          </a:lstStyle>
          <a:p>
            <a:fld id="{D1B504AC-0C78-44A5-9444-D19AA7AD15A0}" type="slidenum">
              <a:rPr lang="en-US" smtClean="0"/>
              <a:t>‹#›</a:t>
            </a:fld>
            <a:endParaRPr lang="en-US"/>
          </a:p>
        </p:txBody>
      </p:sp>
    </p:spTree>
    <p:extLst>
      <p:ext uri="{BB962C8B-B14F-4D97-AF65-F5344CB8AC3E}">
        <p14:creationId xmlns:p14="http://schemas.microsoft.com/office/powerpoint/2010/main" val="376738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89A5206-DFA1-4524-A53E-8CA96D9198CF}" type="datetime1">
              <a:rPr lang="en-US" smtClean="0"/>
              <a:t>5/2/2019</a:t>
            </a:fld>
            <a:endParaRPr lang="en-US"/>
          </a:p>
        </p:txBody>
      </p:sp>
      <p:sp>
        <p:nvSpPr>
          <p:cNvPr id="5" name="Footer Placeholder 4"/>
          <p:cNvSpPr>
            <a:spLocks noGrp="1"/>
          </p:cNvSpPr>
          <p:nvPr>
            <p:ph type="ftr" sz="quarter" idx="11"/>
          </p:nvPr>
        </p:nvSpPr>
        <p:spPr/>
        <p:txBody>
          <a:bodyPr/>
          <a:lstStyle>
            <a:lvl1pPr>
              <a:defRPr/>
            </a:lvl1pPr>
          </a:lstStyle>
          <a:p>
            <a:r>
              <a:rPr lang="en-US"/>
              <a:t>@ClareRock1</a:t>
            </a:r>
          </a:p>
        </p:txBody>
      </p:sp>
      <p:sp>
        <p:nvSpPr>
          <p:cNvPr id="6" name="Slide Number Placeholder 5"/>
          <p:cNvSpPr>
            <a:spLocks noGrp="1"/>
          </p:cNvSpPr>
          <p:nvPr>
            <p:ph type="sldNum" sz="quarter" idx="12"/>
          </p:nvPr>
        </p:nvSpPr>
        <p:spPr/>
        <p:txBody>
          <a:bodyPr/>
          <a:lstStyle>
            <a:lvl1pPr>
              <a:defRPr/>
            </a:lvl1pPr>
          </a:lstStyle>
          <a:p>
            <a:fld id="{D1B504AC-0C78-44A5-9444-D19AA7AD15A0}" type="slidenum">
              <a:rPr lang="en-US" smtClean="0"/>
              <a:t>‹#›</a:t>
            </a:fld>
            <a:endParaRPr lang="en-US"/>
          </a:p>
        </p:txBody>
      </p:sp>
    </p:spTree>
    <p:extLst>
      <p:ext uri="{BB962C8B-B14F-4D97-AF65-F5344CB8AC3E}">
        <p14:creationId xmlns:p14="http://schemas.microsoft.com/office/powerpoint/2010/main" val="2927680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900" y="390525"/>
            <a:ext cx="2590800" cy="5705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79500" y="390525"/>
            <a:ext cx="7569200" cy="5705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AA9A82A-C8DF-437A-A3E6-399A9F634C56}" type="datetime1">
              <a:rPr lang="en-US" smtClean="0"/>
              <a:t>5/2/2019</a:t>
            </a:fld>
            <a:endParaRPr lang="en-US"/>
          </a:p>
        </p:txBody>
      </p:sp>
      <p:sp>
        <p:nvSpPr>
          <p:cNvPr id="5" name="Footer Placeholder 4"/>
          <p:cNvSpPr>
            <a:spLocks noGrp="1"/>
          </p:cNvSpPr>
          <p:nvPr>
            <p:ph type="ftr" sz="quarter" idx="11"/>
          </p:nvPr>
        </p:nvSpPr>
        <p:spPr/>
        <p:txBody>
          <a:bodyPr/>
          <a:lstStyle>
            <a:lvl1pPr>
              <a:defRPr/>
            </a:lvl1pPr>
          </a:lstStyle>
          <a:p>
            <a:r>
              <a:rPr lang="en-US"/>
              <a:t>@ClareRock1</a:t>
            </a:r>
          </a:p>
        </p:txBody>
      </p:sp>
      <p:sp>
        <p:nvSpPr>
          <p:cNvPr id="6" name="Slide Number Placeholder 5"/>
          <p:cNvSpPr>
            <a:spLocks noGrp="1"/>
          </p:cNvSpPr>
          <p:nvPr>
            <p:ph type="sldNum" sz="quarter" idx="12"/>
          </p:nvPr>
        </p:nvSpPr>
        <p:spPr/>
        <p:txBody>
          <a:bodyPr/>
          <a:lstStyle>
            <a:lvl1pPr>
              <a:defRPr/>
            </a:lvl1pPr>
          </a:lstStyle>
          <a:p>
            <a:fld id="{D1B504AC-0C78-44A5-9444-D19AA7AD15A0}" type="slidenum">
              <a:rPr lang="en-US" smtClean="0"/>
              <a:t>‹#›</a:t>
            </a:fld>
            <a:endParaRPr lang="en-US"/>
          </a:p>
        </p:txBody>
      </p:sp>
    </p:spTree>
    <p:extLst>
      <p:ext uri="{BB962C8B-B14F-4D97-AF65-F5344CB8AC3E}">
        <p14:creationId xmlns:p14="http://schemas.microsoft.com/office/powerpoint/2010/main" val="2780185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_block">
    <p:spTree>
      <p:nvGrpSpPr>
        <p:cNvPr id="1" name=""/>
        <p:cNvGrpSpPr/>
        <p:nvPr/>
      </p:nvGrpSpPr>
      <p:grpSpPr>
        <a:xfrm>
          <a:off x="0" y="0"/>
          <a:ext cx="0" cy="0"/>
          <a:chOff x="0" y="0"/>
          <a:chExt cx="0" cy="0"/>
        </a:xfrm>
      </p:grpSpPr>
      <p:sp>
        <p:nvSpPr>
          <p:cNvPr id="4" name="Rounded Rectangle 3"/>
          <p:cNvSpPr/>
          <p:nvPr userDrawn="1"/>
        </p:nvSpPr>
        <p:spPr bwMode="auto">
          <a:xfrm>
            <a:off x="0" y="304800"/>
            <a:ext cx="11277600" cy="1295400"/>
          </a:xfrm>
          <a:custGeom>
            <a:avLst/>
            <a:gdLst/>
            <a:ahLst/>
            <a:cxnLst/>
            <a:rect l="l" t="t" r="r" b="b"/>
            <a:pathLst>
              <a:path w="8458200" h="1295400">
                <a:moveTo>
                  <a:pt x="0" y="0"/>
                </a:moveTo>
                <a:lnTo>
                  <a:pt x="8376525" y="0"/>
                </a:lnTo>
                <a:cubicBezTo>
                  <a:pt x="8421633" y="0"/>
                  <a:pt x="8458200" y="36567"/>
                  <a:pt x="8458200" y="81675"/>
                </a:cubicBezTo>
                <a:lnTo>
                  <a:pt x="8458200" y="1213725"/>
                </a:lnTo>
                <a:cubicBezTo>
                  <a:pt x="8458200" y="1258833"/>
                  <a:pt x="8421633" y="1295400"/>
                  <a:pt x="8376525" y="1295400"/>
                </a:cubicBezTo>
                <a:lnTo>
                  <a:pt x="0" y="1295400"/>
                </a:lnTo>
                <a:close/>
              </a:path>
            </a:pathLst>
          </a:custGeom>
          <a:solidFill>
            <a:schemeClr val="bg1"/>
          </a:solidFill>
          <a:ln w="9525" cap="flat" cmpd="sng" algn="ctr">
            <a:solidFill>
              <a:schemeClr val="accent2">
                <a:lumMod val="20000"/>
                <a:lumOff val="80000"/>
              </a:schemeClr>
            </a:solidFill>
            <a:prstDash val="solid"/>
            <a:round/>
            <a:headEnd type="none" w="med" len="med"/>
            <a:tailEnd type="none" w="med" len="med"/>
          </a:ln>
          <a:effectLst>
            <a:outerShdw blurRad="38100" dist="38100" dir="8100000" algn="tr" rotWithShape="0">
              <a:schemeClr val="tx1">
                <a:lumMod val="50000"/>
                <a:lumOff val="50000"/>
                <a:alpha val="40000"/>
              </a:schemeClr>
            </a:outerShdw>
          </a:effectLst>
        </p:spPr>
        <p:txBody>
          <a:bodyPr vert="horz" wrap="square" lIns="66563" tIns="33281" rIns="66563" bIns="33281" numCol="1" rtlCol="0" anchor="t" anchorCtr="0" compatLnSpc="1">
            <a:prstTxWarp prst="textNoShape">
              <a:avLst/>
            </a:prstTxWarp>
          </a:bodyPr>
          <a:lstStyle/>
          <a:p>
            <a:pPr marL="0" marR="0" indent="0" algn="l" defTabSz="665681" rtl="0" eaLnBrk="0" fontAlgn="base" latinLnBrk="0" hangingPunct="0">
              <a:lnSpc>
                <a:spcPct val="100000"/>
              </a:lnSpc>
              <a:spcBef>
                <a:spcPct val="0"/>
              </a:spcBef>
              <a:spcAft>
                <a:spcPct val="0"/>
              </a:spcAft>
              <a:buClrTx/>
              <a:buSzTx/>
              <a:buFontTx/>
              <a:buNone/>
              <a:tabLst/>
            </a:pPr>
            <a:endParaRPr kumimoji="0" lang="en-US" sz="1747" b="0" i="0" u="none" strike="noStrike" cap="none" normalizeH="0" baseline="0" dirty="0">
              <a:ln>
                <a:noFill/>
              </a:ln>
              <a:solidFill>
                <a:schemeClr val="tx1"/>
              </a:solidFill>
              <a:effectLst/>
              <a:latin typeface="Times" charset="0"/>
            </a:endParaRPr>
          </a:p>
        </p:txBody>
      </p:sp>
      <p:sp>
        <p:nvSpPr>
          <p:cNvPr id="2" name="Title 1"/>
          <p:cNvSpPr>
            <a:spLocks noGrp="1"/>
          </p:cNvSpPr>
          <p:nvPr>
            <p:ph type="title" hasCustomPrompt="1"/>
          </p:nvPr>
        </p:nvSpPr>
        <p:spPr>
          <a:xfrm>
            <a:off x="1079504" y="381000"/>
            <a:ext cx="9893301" cy="1143000"/>
          </a:xfrm>
        </p:spPr>
        <p:txBody>
          <a:bodyPr anchor="ctr"/>
          <a:lstStyle>
            <a:lvl1pPr>
              <a:defRPr sz="2331" baseline="0"/>
            </a:lvl1pPr>
          </a:lstStyle>
          <a:p>
            <a:r>
              <a:rPr lang="en-US" dirty="0"/>
              <a:t>State the take-home up front; you may need 2 lines</a:t>
            </a:r>
          </a:p>
        </p:txBody>
      </p:sp>
      <p:sp>
        <p:nvSpPr>
          <p:cNvPr id="5" name="Slide Number Placeholder 5"/>
          <p:cNvSpPr>
            <a:spLocks noGrp="1"/>
          </p:cNvSpPr>
          <p:nvPr>
            <p:ph type="sldNum" sz="quarter" idx="12"/>
          </p:nvPr>
        </p:nvSpPr>
        <p:spPr>
          <a:xfrm>
            <a:off x="10871200" y="6324600"/>
            <a:ext cx="558800" cy="304800"/>
          </a:xfrm>
        </p:spPr>
        <p:txBody>
          <a:bodyPr/>
          <a:lstStyle>
            <a:lvl1pPr>
              <a:defRPr/>
            </a:lvl1pPr>
          </a:lstStyle>
          <a:p>
            <a:fld id="{700BC924-6907-417A-B366-F607245C071E}" type="slidenum">
              <a:rPr lang="en-US"/>
              <a:pPr/>
              <a:t>‹#›</a:t>
            </a:fld>
            <a:endParaRPr lang="en-US" dirty="0">
              <a:solidFill>
                <a:srgbClr val="002C77"/>
              </a:solidFill>
            </a:endParaRPr>
          </a:p>
        </p:txBody>
      </p:sp>
      <p:sp>
        <p:nvSpPr>
          <p:cNvPr id="6" name="Text Placeholder 9"/>
          <p:cNvSpPr>
            <a:spLocks noGrp="1"/>
          </p:cNvSpPr>
          <p:nvPr>
            <p:ph type="body" sz="quarter" idx="13" hasCustomPrompt="1"/>
          </p:nvPr>
        </p:nvSpPr>
        <p:spPr>
          <a:xfrm>
            <a:off x="7010400" y="6324600"/>
            <a:ext cx="3657600" cy="304800"/>
          </a:xfrm>
          <a:prstGeom prst="rect">
            <a:avLst/>
          </a:prstGeom>
        </p:spPr>
        <p:txBody>
          <a:bodyPr/>
          <a:lstStyle>
            <a:lvl1pPr marL="0" indent="0">
              <a:buFontTx/>
              <a:buNone/>
              <a:defRPr sz="875"/>
            </a:lvl1pPr>
            <a:lvl2pPr marL="332840" indent="0">
              <a:buFontTx/>
              <a:buNone/>
              <a:defRPr/>
            </a:lvl2pPr>
            <a:lvl3pPr marL="665681" indent="0">
              <a:buFontTx/>
              <a:buNone/>
              <a:defRPr/>
            </a:lvl3pPr>
            <a:lvl4pPr marL="998520" indent="0">
              <a:buFontTx/>
              <a:buNone/>
              <a:defRPr/>
            </a:lvl4pPr>
            <a:lvl5pPr marL="1331361" indent="0">
              <a:buFontTx/>
              <a:buNone/>
              <a:defRPr/>
            </a:lvl5pPr>
          </a:lstStyle>
          <a:p>
            <a:pPr lvl="0"/>
            <a:r>
              <a:rPr lang="en-US" dirty="0"/>
              <a:t>Reference or </a:t>
            </a:r>
            <a:r>
              <a:rPr lang="en-US" dirty="0" err="1"/>
              <a:t>url</a:t>
            </a:r>
            <a:r>
              <a:rPr lang="en-US" dirty="0"/>
              <a:t> goes here</a:t>
            </a:r>
          </a:p>
        </p:txBody>
      </p:sp>
      <p:sp>
        <p:nvSpPr>
          <p:cNvPr id="7" name="Content Placeholder 2"/>
          <p:cNvSpPr>
            <a:spLocks noGrp="1"/>
          </p:cNvSpPr>
          <p:nvPr>
            <p:ph idx="1"/>
          </p:nvPr>
        </p:nvSpPr>
        <p:spPr>
          <a:xfrm>
            <a:off x="1079501" y="1981200"/>
            <a:ext cx="10363200" cy="4114800"/>
          </a:xfrm>
          <a:prstGeom prst="rect">
            <a:avLst/>
          </a:prstGeom>
        </p:spPr>
        <p:txBody>
          <a:bodyPr/>
          <a:lstStyle>
            <a:lvl1pPr>
              <a:spcAft>
                <a:spcPts val="291"/>
              </a:spcAft>
              <a:buClr>
                <a:srgbClr val="41B649"/>
              </a:buClr>
              <a:defRPr sz="2039"/>
            </a:lvl1pPr>
            <a:lvl2pPr>
              <a:spcAft>
                <a:spcPts val="147"/>
              </a:spcAft>
              <a:buClr>
                <a:srgbClr val="41B649"/>
              </a:buClr>
              <a:defRPr sz="1747"/>
            </a:lvl2pPr>
            <a:lvl3pPr>
              <a:buClr>
                <a:srgbClr val="41B649"/>
              </a:buClr>
              <a:defRPr sz="1456"/>
            </a:lvl3pPr>
            <a:lvl4pPr>
              <a:buClr>
                <a:srgbClr val="41B649"/>
              </a:buClr>
              <a:defRPr sz="1309"/>
            </a:lvl4pPr>
            <a:lvl5pPr>
              <a:buClr>
                <a:srgbClr val="41B649"/>
              </a:buClr>
              <a:defRPr sz="11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6790696"/>
            <a:ext cx="12192000" cy="79310"/>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3114"/>
            <a:ext cx="12192000" cy="79310"/>
          </a:xfrm>
          <a:prstGeom prst="rect">
            <a:avLst/>
          </a:prstGeom>
        </p:spPr>
      </p:pic>
    </p:spTree>
    <p:extLst>
      <p:ext uri="{BB962C8B-B14F-4D97-AF65-F5344CB8AC3E}">
        <p14:creationId xmlns:p14="http://schemas.microsoft.com/office/powerpoint/2010/main" val="303097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A19B6B-462D-409A-B417-BDC3D8F7F3E2}"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EA19-B354-40CE-B936-9825F4A66084}" type="slidenum">
              <a:rPr lang="en-US" smtClean="0"/>
              <a:t>‹#›</a:t>
            </a:fld>
            <a:endParaRPr lang="en-US"/>
          </a:p>
        </p:txBody>
      </p:sp>
    </p:spTree>
    <p:extLst>
      <p:ext uri="{BB962C8B-B14F-4D97-AF65-F5344CB8AC3E}">
        <p14:creationId xmlns:p14="http://schemas.microsoft.com/office/powerpoint/2010/main" val="21100611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A19B6B-462D-409A-B417-BDC3D8F7F3E2}"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EA19-B354-40CE-B936-9825F4A66084}" type="slidenum">
              <a:rPr lang="en-US" smtClean="0"/>
              <a:t>‹#›</a:t>
            </a:fld>
            <a:endParaRPr lang="en-US"/>
          </a:p>
        </p:txBody>
      </p:sp>
    </p:spTree>
    <p:extLst>
      <p:ext uri="{BB962C8B-B14F-4D97-AF65-F5344CB8AC3E}">
        <p14:creationId xmlns:p14="http://schemas.microsoft.com/office/powerpoint/2010/main" val="3421693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EA19B6B-462D-409A-B417-BDC3D8F7F3E2}"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EA19-B354-40CE-B936-9825F4A66084}" type="slidenum">
              <a:rPr lang="en-US" smtClean="0"/>
              <a:t>‹#›</a:t>
            </a:fld>
            <a:endParaRPr lang="en-US"/>
          </a:p>
        </p:txBody>
      </p:sp>
    </p:spTree>
    <p:extLst>
      <p:ext uri="{BB962C8B-B14F-4D97-AF65-F5344CB8AC3E}">
        <p14:creationId xmlns:p14="http://schemas.microsoft.com/office/powerpoint/2010/main" val="2481610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A19B6B-462D-409A-B417-BDC3D8F7F3E2}"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BEA19-B354-40CE-B936-9825F4A66084}" type="slidenum">
              <a:rPr lang="en-US" smtClean="0"/>
              <a:t>‹#›</a:t>
            </a:fld>
            <a:endParaRPr lang="en-US"/>
          </a:p>
        </p:txBody>
      </p:sp>
    </p:spTree>
    <p:extLst>
      <p:ext uri="{BB962C8B-B14F-4D97-AF65-F5344CB8AC3E}">
        <p14:creationId xmlns:p14="http://schemas.microsoft.com/office/powerpoint/2010/main" val="226630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A19B6B-462D-409A-B417-BDC3D8F7F3E2}" type="datetimeFigureOut">
              <a:rPr lang="en-US" smtClean="0"/>
              <a:t>5/2/2019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9BEA19-B354-40CE-B936-9825F4A66084}" type="slidenum">
              <a:rPr lang="en-US" smtClean="0"/>
              <a:t>‹#›</a:t>
            </a:fld>
            <a:endParaRPr lang="en-US"/>
          </a:p>
        </p:txBody>
      </p:sp>
    </p:spTree>
    <p:extLst>
      <p:ext uri="{BB962C8B-B14F-4D97-AF65-F5344CB8AC3E}">
        <p14:creationId xmlns:p14="http://schemas.microsoft.com/office/powerpoint/2010/main" val="1027462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51" name="Rectangle 3"/>
          <p:cNvSpPr>
            <a:spLocks noGrp="1" noChangeArrowheads="1"/>
          </p:cNvSpPr>
          <p:nvPr>
            <p:ph type="ctrTitle"/>
          </p:nvPr>
        </p:nvSpPr>
        <p:spPr bwMode="white">
          <a:xfrm>
            <a:off x="1079501" y="3429000"/>
            <a:ext cx="10401300" cy="1143000"/>
          </a:xfrm>
        </p:spPr>
        <p:txBody>
          <a:bodyPr/>
          <a:lstStyle>
            <a:lvl1pPr>
              <a:defRPr>
                <a:solidFill>
                  <a:schemeClr val="bg1"/>
                </a:solidFill>
              </a:defRPr>
            </a:lvl1pPr>
          </a:lstStyle>
          <a:p>
            <a:r>
              <a:rPr lang="en-US"/>
              <a:t>Click to edit Master title style</a:t>
            </a:r>
          </a:p>
        </p:txBody>
      </p:sp>
      <p:sp>
        <p:nvSpPr>
          <p:cNvPr id="2052" name="Rectangle 4"/>
          <p:cNvSpPr>
            <a:spLocks noGrp="1" noChangeArrowheads="1"/>
          </p:cNvSpPr>
          <p:nvPr>
            <p:ph type="subTitle" idx="1"/>
          </p:nvPr>
        </p:nvSpPr>
        <p:spPr bwMode="white">
          <a:xfrm>
            <a:off x="1079501" y="4610100"/>
            <a:ext cx="10401300" cy="914400"/>
          </a:xfrm>
        </p:spPr>
        <p:txBody>
          <a:bodyPr/>
          <a:lstStyle>
            <a:lvl1pPr marL="0" indent="0">
              <a:buFontTx/>
              <a:buNone/>
              <a:defRPr sz="2400">
                <a:solidFill>
                  <a:schemeClr val="bg1"/>
                </a:solidFill>
              </a:defRPr>
            </a:lvl1pPr>
          </a:lstStyle>
          <a:p>
            <a:r>
              <a:rPr lang="en-US"/>
              <a:t>Click to edit Master subtitle style</a:t>
            </a:r>
          </a:p>
        </p:txBody>
      </p:sp>
      <p:sp>
        <p:nvSpPr>
          <p:cNvPr id="2053" name="Rectangle 5"/>
          <p:cNvSpPr>
            <a:spLocks noGrp="1" noChangeArrowheads="1"/>
          </p:cNvSpPr>
          <p:nvPr>
            <p:ph type="dt" sz="half" idx="2"/>
          </p:nvPr>
        </p:nvSpPr>
        <p:spPr bwMode="white">
          <a:xfrm>
            <a:off x="1092200" y="6477000"/>
            <a:ext cx="2540000" cy="381000"/>
          </a:xfrm>
        </p:spPr>
        <p:txBody>
          <a:bodyPr/>
          <a:lstStyle>
            <a:lvl1pPr>
              <a:defRPr>
                <a:solidFill>
                  <a:schemeClr val="bg1"/>
                </a:solidFill>
              </a:defRPr>
            </a:lvl1pPr>
          </a:lstStyle>
          <a:p>
            <a:fld id="{490C1AAC-5060-42E7-920E-A271BF78820D}" type="datetime1">
              <a:rPr lang="en-US" smtClean="0"/>
              <a:t>5/2/2019</a:t>
            </a:fld>
            <a:endParaRPr lang="en-US"/>
          </a:p>
        </p:txBody>
      </p:sp>
      <p:sp>
        <p:nvSpPr>
          <p:cNvPr id="2054" name="Rectangle 6"/>
          <p:cNvSpPr>
            <a:spLocks noGrp="1" noChangeArrowheads="1"/>
          </p:cNvSpPr>
          <p:nvPr>
            <p:ph type="ftr" sz="quarter" idx="3"/>
          </p:nvPr>
        </p:nvSpPr>
        <p:spPr bwMode="white">
          <a:xfrm>
            <a:off x="4165600" y="6477000"/>
            <a:ext cx="3860800" cy="381000"/>
          </a:xfrm>
        </p:spPr>
        <p:txBody>
          <a:bodyPr/>
          <a:lstStyle>
            <a:lvl1pPr>
              <a:defRPr>
                <a:solidFill>
                  <a:schemeClr val="bg1"/>
                </a:solidFill>
              </a:defRPr>
            </a:lvl1pPr>
          </a:lstStyle>
          <a:p>
            <a:r>
              <a:rPr lang="en-US"/>
              <a:t>@ClareRock1</a:t>
            </a:r>
          </a:p>
        </p:txBody>
      </p:sp>
      <p:sp>
        <p:nvSpPr>
          <p:cNvPr id="2055" name="Rectangle 7"/>
          <p:cNvSpPr>
            <a:spLocks noGrp="1" noChangeArrowheads="1"/>
          </p:cNvSpPr>
          <p:nvPr>
            <p:ph type="sldNum" sz="quarter" idx="4"/>
          </p:nvPr>
        </p:nvSpPr>
        <p:spPr bwMode="white">
          <a:xfrm>
            <a:off x="8940800" y="6477000"/>
            <a:ext cx="2540000" cy="381000"/>
          </a:xfrm>
        </p:spPr>
        <p:txBody>
          <a:bodyPr/>
          <a:lstStyle>
            <a:lvl1pPr>
              <a:defRPr>
                <a:solidFill>
                  <a:schemeClr val="bg1"/>
                </a:solidFill>
              </a:defRPr>
            </a:lvl1pPr>
          </a:lstStyle>
          <a:p>
            <a:fld id="{D1B504AC-0C78-44A5-9444-D19AA7AD15A0}" type="slidenum">
              <a:rPr lang="en-US" smtClean="0"/>
              <a:t>‹#›</a:t>
            </a:fld>
            <a:endParaRPr lang="en-US"/>
          </a:p>
        </p:txBody>
      </p:sp>
    </p:spTree>
    <p:extLst>
      <p:ext uri="{BB962C8B-B14F-4D97-AF65-F5344CB8AC3E}">
        <p14:creationId xmlns:p14="http://schemas.microsoft.com/office/powerpoint/2010/main" val="1880213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A19B6B-462D-409A-B417-BDC3D8F7F3E2}" type="datetimeFigureOut">
              <a:rPr lang="en-US" smtClean="0"/>
              <a:t>5/2/2019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9BEA19-B354-40CE-B936-9825F4A66084}" type="slidenum">
              <a:rPr lang="en-US" smtClean="0"/>
              <a:t>‹#›</a:t>
            </a:fld>
            <a:endParaRPr lang="en-US"/>
          </a:p>
        </p:txBody>
      </p:sp>
    </p:spTree>
    <p:extLst>
      <p:ext uri="{BB962C8B-B14F-4D97-AF65-F5344CB8AC3E}">
        <p14:creationId xmlns:p14="http://schemas.microsoft.com/office/powerpoint/2010/main" val="3600259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A19B6B-462D-409A-B417-BDC3D8F7F3E2}" type="datetimeFigureOut">
              <a:rPr lang="en-US" smtClean="0"/>
              <a:t>5/2/2019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9BEA19-B354-40CE-B936-9825F4A66084}" type="slidenum">
              <a:rPr lang="en-US" smtClean="0"/>
              <a:t>‹#›</a:t>
            </a:fld>
            <a:endParaRPr lang="en-US"/>
          </a:p>
        </p:txBody>
      </p:sp>
    </p:spTree>
    <p:extLst>
      <p:ext uri="{BB962C8B-B14F-4D97-AF65-F5344CB8AC3E}">
        <p14:creationId xmlns:p14="http://schemas.microsoft.com/office/powerpoint/2010/main" val="4164528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EA19B6B-462D-409A-B417-BDC3D8F7F3E2}"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BEA19-B354-40CE-B936-9825F4A66084}" type="slidenum">
              <a:rPr lang="en-US" smtClean="0"/>
              <a:t>‹#›</a:t>
            </a:fld>
            <a:endParaRPr lang="en-US"/>
          </a:p>
        </p:txBody>
      </p:sp>
    </p:spTree>
    <p:extLst>
      <p:ext uri="{BB962C8B-B14F-4D97-AF65-F5344CB8AC3E}">
        <p14:creationId xmlns:p14="http://schemas.microsoft.com/office/powerpoint/2010/main" val="3928951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EA19B6B-462D-409A-B417-BDC3D8F7F3E2}"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BEA19-B354-40CE-B936-9825F4A66084}" type="slidenum">
              <a:rPr lang="en-US" smtClean="0"/>
              <a:t>‹#›</a:t>
            </a:fld>
            <a:endParaRPr lang="en-US"/>
          </a:p>
        </p:txBody>
      </p:sp>
    </p:spTree>
    <p:extLst>
      <p:ext uri="{BB962C8B-B14F-4D97-AF65-F5344CB8AC3E}">
        <p14:creationId xmlns:p14="http://schemas.microsoft.com/office/powerpoint/2010/main" val="1428743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A19B6B-462D-409A-B417-BDC3D8F7F3E2}"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EA19-B354-40CE-B936-9825F4A66084}" type="slidenum">
              <a:rPr lang="en-US" smtClean="0"/>
              <a:t>‹#›</a:t>
            </a:fld>
            <a:endParaRPr lang="en-US"/>
          </a:p>
        </p:txBody>
      </p:sp>
    </p:spTree>
    <p:extLst>
      <p:ext uri="{BB962C8B-B14F-4D97-AF65-F5344CB8AC3E}">
        <p14:creationId xmlns:p14="http://schemas.microsoft.com/office/powerpoint/2010/main" val="4226632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A19B6B-462D-409A-B417-BDC3D8F7F3E2}"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EA19-B354-40CE-B936-9825F4A66084}" type="slidenum">
              <a:rPr lang="en-US" smtClean="0"/>
              <a:t>‹#›</a:t>
            </a:fld>
            <a:endParaRPr lang="en-US"/>
          </a:p>
        </p:txBody>
      </p:sp>
    </p:spTree>
    <p:extLst>
      <p:ext uri="{BB962C8B-B14F-4D97-AF65-F5344CB8AC3E}">
        <p14:creationId xmlns:p14="http://schemas.microsoft.com/office/powerpoint/2010/main" val="14104054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Blue_PowerPoint_HD-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HM_2C_R_H-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8800" y="323851"/>
            <a:ext cx="5283200" cy="245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ctrTitle"/>
          </p:nvPr>
        </p:nvSpPr>
        <p:spPr>
          <a:xfrm>
            <a:off x="1079502" y="2921000"/>
            <a:ext cx="10401300" cy="1143000"/>
          </a:xfrm>
        </p:spPr>
        <p:txBody>
          <a:bodyPr/>
          <a:lstStyle>
            <a:lvl1pPr>
              <a:defRPr/>
            </a:lvl1pPr>
          </a:lstStyle>
          <a:p>
            <a:r>
              <a:rPr lang="en-US"/>
              <a:t>Click to edit Master title style</a:t>
            </a:r>
            <a:endParaRPr lang="en-US" dirty="0"/>
          </a:p>
        </p:txBody>
      </p:sp>
      <p:sp>
        <p:nvSpPr>
          <p:cNvPr id="2052" name="Rectangle 4"/>
          <p:cNvSpPr>
            <a:spLocks noGrp="1" noChangeArrowheads="1"/>
          </p:cNvSpPr>
          <p:nvPr>
            <p:ph type="subTitle" idx="1"/>
          </p:nvPr>
        </p:nvSpPr>
        <p:spPr>
          <a:xfrm>
            <a:off x="1079502" y="4102100"/>
            <a:ext cx="10401300" cy="914400"/>
          </a:xfrm>
        </p:spPr>
        <p:txBody>
          <a:bodyPr/>
          <a:lstStyle>
            <a:lvl1pPr marL="0" indent="0">
              <a:buFontTx/>
              <a:buNone/>
              <a:defRPr sz="3200"/>
            </a:lvl1pPr>
          </a:lstStyle>
          <a:p>
            <a:r>
              <a:rPr lang="en-US"/>
              <a:t>Click to edit Master subtitle style</a:t>
            </a:r>
          </a:p>
        </p:txBody>
      </p:sp>
      <p:sp>
        <p:nvSpPr>
          <p:cNvPr id="6" name="Date Placeholder 5"/>
          <p:cNvSpPr>
            <a:spLocks noGrp="1" noChangeArrowheads="1"/>
          </p:cNvSpPr>
          <p:nvPr>
            <p:ph type="dt" sz="half" idx="10"/>
          </p:nvPr>
        </p:nvSpPr>
        <p:spPr bwMode="auto">
          <a:xfrm>
            <a:off x="1092200" y="5562600"/>
            <a:ext cx="2540000" cy="457200"/>
          </a:xfrm>
        </p:spPr>
        <p:txBody>
          <a:bodyPr/>
          <a:lstStyle>
            <a:lvl1pPr>
              <a:defRPr>
                <a:solidFill>
                  <a:srgbClr val="002C77"/>
                </a:solidFill>
              </a:defRPr>
            </a:lvl1pPr>
          </a:lstStyle>
          <a:p>
            <a:fld id="{332CCFF4-B73C-4D27-B10F-79BF6665964B}" type="datetime1">
              <a:rPr lang="en-US" smtClean="0"/>
              <a:t>5/2/2019</a:t>
            </a:fld>
            <a:endParaRPr lang="en-US"/>
          </a:p>
        </p:txBody>
      </p:sp>
      <p:sp>
        <p:nvSpPr>
          <p:cNvPr id="7" name="Footer Placeholder 6"/>
          <p:cNvSpPr>
            <a:spLocks noGrp="1" noChangeArrowheads="1"/>
          </p:cNvSpPr>
          <p:nvPr>
            <p:ph type="ftr" sz="quarter" idx="11"/>
          </p:nvPr>
        </p:nvSpPr>
        <p:spPr>
          <a:xfrm>
            <a:off x="4165600" y="6248400"/>
            <a:ext cx="3860800" cy="457200"/>
          </a:xfrm>
        </p:spPr>
        <p:txBody>
          <a:bodyPr/>
          <a:lstStyle>
            <a:lvl1pPr>
              <a:defRPr/>
            </a:lvl1pPr>
          </a:lstStyle>
          <a:p>
            <a:r>
              <a:rPr lang="en-US"/>
              <a:t>@ClareRock1</a:t>
            </a:r>
          </a:p>
        </p:txBody>
      </p:sp>
      <p:sp>
        <p:nvSpPr>
          <p:cNvPr id="8" name="Slide Number Placeholder 7"/>
          <p:cNvSpPr>
            <a:spLocks noGrp="1" noChangeArrowheads="1"/>
          </p:cNvSpPr>
          <p:nvPr>
            <p:ph type="sldNum" sz="quarter" idx="12"/>
          </p:nvPr>
        </p:nvSpPr>
        <p:spPr>
          <a:xfrm>
            <a:off x="8940800" y="6248400"/>
            <a:ext cx="2540000" cy="457200"/>
          </a:xfrm>
        </p:spPr>
        <p:txBody>
          <a:bodyPr/>
          <a:lstStyle>
            <a:lvl1pPr>
              <a:defRPr/>
            </a:lvl1pPr>
          </a:lstStyle>
          <a:p>
            <a:fld id="{D1B504AC-0C78-44A5-9444-D19AA7AD15A0}" type="slidenum">
              <a:rPr lang="en-US" smtClean="0"/>
              <a:t>‹#›</a:t>
            </a:fld>
            <a:endParaRPr lang="en-US"/>
          </a:p>
        </p:txBody>
      </p:sp>
    </p:spTree>
    <p:extLst>
      <p:ext uri="{BB962C8B-B14F-4D97-AF65-F5344CB8AC3E}">
        <p14:creationId xmlns:p14="http://schemas.microsoft.com/office/powerpoint/2010/main" val="791322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6D999B-1653-4D0C-A36A-03EE18872A6A}" type="datetime1">
              <a:rPr lang="en-US" altLang="en-US"/>
              <a:pPr/>
              <a:t>5/2/2019</a:t>
            </a:fld>
            <a:endParaRPr lang="en-US" altLang="en-US">
              <a:solidFill>
                <a:schemeClr val="tx1"/>
              </a:solidFill>
              <a:latin typeface="Times"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r>
              <a:rPr lang="en-US"/>
              <a:t>@ClareRock1</a:t>
            </a:r>
          </a:p>
        </p:txBody>
      </p:sp>
      <p:sp>
        <p:nvSpPr>
          <p:cNvPr id="6" name="Slide Number Placeholder 5"/>
          <p:cNvSpPr>
            <a:spLocks noGrp="1"/>
          </p:cNvSpPr>
          <p:nvPr>
            <p:ph type="sldNum" sz="quarter" idx="12"/>
          </p:nvPr>
        </p:nvSpPr>
        <p:spPr/>
        <p:txBody>
          <a:bodyPr/>
          <a:lstStyle>
            <a:lvl1pPr>
              <a:defRPr/>
            </a:lvl1pPr>
          </a:lstStyle>
          <a:p>
            <a:fld id="{4F06823B-D4A5-47B7-806C-BB5272E6FCAF}" type="slidenum">
              <a:rPr lang="en-US" altLang="en-US"/>
              <a:pPr/>
              <a:t>‹#›</a:t>
            </a:fld>
            <a:endParaRPr lang="en-US" altLang="en-US"/>
          </a:p>
        </p:txBody>
      </p:sp>
    </p:spTree>
    <p:extLst>
      <p:ext uri="{BB962C8B-B14F-4D97-AF65-F5344CB8AC3E}">
        <p14:creationId xmlns:p14="http://schemas.microsoft.com/office/powerpoint/2010/main" val="4198675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789124F4-58F4-4A27-A121-C1844DF04FA7}" type="datetime1">
              <a:rPr lang="en-US" altLang="en-US"/>
              <a:pPr/>
              <a:t>5/2/2019</a:t>
            </a:fld>
            <a:endParaRPr lang="en-US" altLang="en-US">
              <a:solidFill>
                <a:schemeClr val="tx1"/>
              </a:solidFill>
              <a:latin typeface="Times"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r>
              <a:rPr lang="en-US"/>
              <a:t>@ClareRock1</a:t>
            </a:r>
          </a:p>
        </p:txBody>
      </p:sp>
      <p:sp>
        <p:nvSpPr>
          <p:cNvPr id="6" name="Slide Number Placeholder 5"/>
          <p:cNvSpPr>
            <a:spLocks noGrp="1"/>
          </p:cNvSpPr>
          <p:nvPr>
            <p:ph type="sldNum" sz="quarter" idx="12"/>
          </p:nvPr>
        </p:nvSpPr>
        <p:spPr/>
        <p:txBody>
          <a:bodyPr/>
          <a:lstStyle>
            <a:lvl1pPr>
              <a:defRPr/>
            </a:lvl1pPr>
          </a:lstStyle>
          <a:p>
            <a:fld id="{A0B8341F-6EE2-4A69-9488-78C35741F023}" type="slidenum">
              <a:rPr lang="en-US" altLang="en-US"/>
              <a:pPr/>
              <a:t>‹#›</a:t>
            </a:fld>
            <a:endParaRPr lang="en-US" altLang="en-US"/>
          </a:p>
        </p:txBody>
      </p:sp>
    </p:spTree>
    <p:extLst>
      <p:ext uri="{BB962C8B-B14F-4D97-AF65-F5344CB8AC3E}">
        <p14:creationId xmlns:p14="http://schemas.microsoft.com/office/powerpoint/2010/main" val="2483474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95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27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9B57AA60-C233-48A2-8CEE-EB010F284CED}" type="datetime1">
              <a:rPr lang="en-US" smtClean="0"/>
              <a:t>5/2/2019</a:t>
            </a:fld>
            <a:endParaRPr lang="en-US"/>
          </a:p>
        </p:txBody>
      </p:sp>
      <p:sp>
        <p:nvSpPr>
          <p:cNvPr id="6" name="Footer Placeholder 5"/>
          <p:cNvSpPr>
            <a:spLocks noGrp="1"/>
          </p:cNvSpPr>
          <p:nvPr>
            <p:ph type="ftr" sz="quarter" idx="11"/>
          </p:nvPr>
        </p:nvSpPr>
        <p:spPr/>
        <p:txBody>
          <a:bodyPr/>
          <a:lstStyle>
            <a:lvl1pPr>
              <a:defRPr/>
            </a:lvl1pPr>
          </a:lstStyle>
          <a:p>
            <a:r>
              <a:rPr lang="en-US"/>
              <a:t>@ClareRock1</a:t>
            </a:r>
          </a:p>
        </p:txBody>
      </p:sp>
      <p:sp>
        <p:nvSpPr>
          <p:cNvPr id="7" name="Slide Number Placeholder 6"/>
          <p:cNvSpPr>
            <a:spLocks noGrp="1"/>
          </p:cNvSpPr>
          <p:nvPr>
            <p:ph type="sldNum" sz="quarter" idx="12"/>
          </p:nvPr>
        </p:nvSpPr>
        <p:spPr/>
        <p:txBody>
          <a:bodyPr/>
          <a:lstStyle>
            <a:lvl1pPr>
              <a:defRPr/>
            </a:lvl1pPr>
          </a:lstStyle>
          <a:p>
            <a:fld id="{D1B504AC-0C78-44A5-9444-D19AA7AD15A0}" type="slidenum">
              <a:rPr lang="en-US" smtClean="0"/>
              <a:t>‹#›</a:t>
            </a:fld>
            <a:endParaRPr lang="en-US"/>
          </a:p>
        </p:txBody>
      </p:sp>
    </p:spTree>
    <p:extLst>
      <p:ext uri="{BB962C8B-B14F-4D97-AF65-F5344CB8AC3E}">
        <p14:creationId xmlns:p14="http://schemas.microsoft.com/office/powerpoint/2010/main" val="2269271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7C3BB058-8BC2-47C8-8E5A-277D29C02122}" type="datetime1">
              <a:rPr lang="en-US" smtClean="0"/>
              <a:t>5/2/2019</a:t>
            </a:fld>
            <a:endParaRPr lang="en-US"/>
          </a:p>
        </p:txBody>
      </p:sp>
      <p:sp>
        <p:nvSpPr>
          <p:cNvPr id="8" name="Footer Placeholder 7"/>
          <p:cNvSpPr>
            <a:spLocks noGrp="1"/>
          </p:cNvSpPr>
          <p:nvPr>
            <p:ph type="ftr" sz="quarter" idx="11"/>
          </p:nvPr>
        </p:nvSpPr>
        <p:spPr/>
        <p:txBody>
          <a:bodyPr/>
          <a:lstStyle>
            <a:lvl1pPr>
              <a:defRPr/>
            </a:lvl1pPr>
          </a:lstStyle>
          <a:p>
            <a:r>
              <a:rPr lang="en-US"/>
              <a:t>@ClareRock1</a:t>
            </a:r>
          </a:p>
        </p:txBody>
      </p:sp>
      <p:sp>
        <p:nvSpPr>
          <p:cNvPr id="9" name="Slide Number Placeholder 8"/>
          <p:cNvSpPr>
            <a:spLocks noGrp="1"/>
          </p:cNvSpPr>
          <p:nvPr>
            <p:ph type="sldNum" sz="quarter" idx="12"/>
          </p:nvPr>
        </p:nvSpPr>
        <p:spPr/>
        <p:txBody>
          <a:bodyPr/>
          <a:lstStyle>
            <a:lvl1pPr>
              <a:defRPr/>
            </a:lvl1pPr>
          </a:lstStyle>
          <a:p>
            <a:fld id="{D1B504AC-0C78-44A5-9444-D19AA7AD15A0}" type="slidenum">
              <a:rPr lang="en-US" smtClean="0"/>
              <a:t>‹#›</a:t>
            </a:fld>
            <a:endParaRPr lang="en-US"/>
          </a:p>
        </p:txBody>
      </p:sp>
    </p:spTree>
    <p:extLst>
      <p:ext uri="{BB962C8B-B14F-4D97-AF65-F5344CB8AC3E}">
        <p14:creationId xmlns:p14="http://schemas.microsoft.com/office/powerpoint/2010/main" val="3969975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AADD2BA-F5E3-438B-854F-A9D1D176C2E4}" type="datetime1">
              <a:rPr lang="en-US" altLang="en-US"/>
              <a:pPr/>
              <a:t>5/2/2019</a:t>
            </a:fld>
            <a:endParaRPr lang="en-US" altLang="en-US">
              <a:solidFill>
                <a:schemeClr val="tx1"/>
              </a:solidFill>
              <a:latin typeface="Times" panose="02020603050405020304" pitchFamily="18" charset="0"/>
            </a:endParaRPr>
          </a:p>
        </p:txBody>
      </p:sp>
      <p:sp>
        <p:nvSpPr>
          <p:cNvPr id="4" name="Footer Placeholder 3"/>
          <p:cNvSpPr>
            <a:spLocks noGrp="1"/>
          </p:cNvSpPr>
          <p:nvPr>
            <p:ph type="ftr" sz="quarter" idx="11"/>
          </p:nvPr>
        </p:nvSpPr>
        <p:spPr/>
        <p:txBody>
          <a:bodyPr/>
          <a:lstStyle>
            <a:lvl1pPr>
              <a:defRPr/>
            </a:lvl1pPr>
          </a:lstStyle>
          <a:p>
            <a:r>
              <a:rPr lang="en-US"/>
              <a:t>@ClareRock1</a:t>
            </a:r>
          </a:p>
        </p:txBody>
      </p:sp>
      <p:sp>
        <p:nvSpPr>
          <p:cNvPr id="5" name="Slide Number Placeholder 4"/>
          <p:cNvSpPr>
            <a:spLocks noGrp="1"/>
          </p:cNvSpPr>
          <p:nvPr>
            <p:ph type="sldNum" sz="quarter" idx="12"/>
          </p:nvPr>
        </p:nvSpPr>
        <p:spPr/>
        <p:txBody>
          <a:bodyPr/>
          <a:lstStyle>
            <a:lvl1pPr>
              <a:defRPr/>
            </a:lvl1pPr>
          </a:lstStyle>
          <a:p>
            <a:fld id="{47D20BF3-7996-4F57-8C42-3C8544D43204}" type="slidenum">
              <a:rPr lang="en-US" altLang="en-US"/>
              <a:pPr/>
              <a:t>‹#›</a:t>
            </a:fld>
            <a:endParaRPr lang="en-US" altLang="en-US"/>
          </a:p>
        </p:txBody>
      </p:sp>
    </p:spTree>
    <p:extLst>
      <p:ext uri="{BB962C8B-B14F-4D97-AF65-F5344CB8AC3E}">
        <p14:creationId xmlns:p14="http://schemas.microsoft.com/office/powerpoint/2010/main" val="3618373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603691E-A978-435A-BDFD-E3FCAFFF3963}" type="datetime1">
              <a:rPr lang="en-US" smtClean="0"/>
              <a:t>5/2/2019</a:t>
            </a:fld>
            <a:endParaRPr lang="en-US"/>
          </a:p>
        </p:txBody>
      </p:sp>
      <p:sp>
        <p:nvSpPr>
          <p:cNvPr id="3" name="Footer Placeholder 2"/>
          <p:cNvSpPr>
            <a:spLocks noGrp="1"/>
          </p:cNvSpPr>
          <p:nvPr>
            <p:ph type="ftr" sz="quarter" idx="11"/>
          </p:nvPr>
        </p:nvSpPr>
        <p:spPr/>
        <p:txBody>
          <a:bodyPr/>
          <a:lstStyle>
            <a:lvl1pPr>
              <a:defRPr/>
            </a:lvl1pPr>
          </a:lstStyle>
          <a:p>
            <a:r>
              <a:rPr lang="en-US"/>
              <a:t>@ClareRock1</a:t>
            </a:r>
          </a:p>
        </p:txBody>
      </p:sp>
      <p:sp>
        <p:nvSpPr>
          <p:cNvPr id="4" name="Slide Number Placeholder 3"/>
          <p:cNvSpPr>
            <a:spLocks noGrp="1"/>
          </p:cNvSpPr>
          <p:nvPr>
            <p:ph type="sldNum" sz="quarter" idx="12"/>
          </p:nvPr>
        </p:nvSpPr>
        <p:spPr/>
        <p:txBody>
          <a:bodyPr/>
          <a:lstStyle>
            <a:lvl1pPr>
              <a:defRPr/>
            </a:lvl1pPr>
          </a:lstStyle>
          <a:p>
            <a:fld id="{D1B504AC-0C78-44A5-9444-D19AA7AD15A0}" type="slidenum">
              <a:rPr lang="en-US" smtClean="0"/>
              <a:t>‹#›</a:t>
            </a:fld>
            <a:endParaRPr lang="en-US"/>
          </a:p>
        </p:txBody>
      </p:sp>
    </p:spTree>
    <p:extLst>
      <p:ext uri="{BB962C8B-B14F-4D97-AF65-F5344CB8AC3E}">
        <p14:creationId xmlns:p14="http://schemas.microsoft.com/office/powerpoint/2010/main" val="36676571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wmf"/><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4.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JHN_2C_P_H.wmf                                                 0041C1B7Karls G4                       C0DC18D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6801" y="6370638"/>
            <a:ext cx="1706033" cy="258763"/>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black">
          <a:xfrm>
            <a:off x="1079500" y="771526"/>
            <a:ext cx="103632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10795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4"/>
          </p:nvPr>
        </p:nvSpPr>
        <p:spPr bwMode="black">
          <a:xfrm>
            <a:off x="406400" y="6324600"/>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rgbClr val="254B8E"/>
                </a:solidFill>
                <a:latin typeface="+mn-lt"/>
              </a:defRPr>
            </a:lvl1pPr>
          </a:lstStyle>
          <a:p>
            <a:r>
              <a:rPr lang="en-US"/>
              <a:t>Slide </a:t>
            </a:r>
            <a:fld id="{4EF3C35B-132B-4C5B-98FA-014B16B1D8EC}" type="slidenum">
              <a:rPr lang="en-US" smtClean="0"/>
              <a:pPr/>
              <a:t>‹#›</a:t>
            </a:fld>
            <a:endParaRPr lang="en-US" dirty="0"/>
          </a:p>
        </p:txBody>
      </p:sp>
    </p:spTree>
    <p:extLst>
      <p:ext uri="{BB962C8B-B14F-4D97-AF65-F5344CB8AC3E}">
        <p14:creationId xmlns:p14="http://schemas.microsoft.com/office/powerpoint/2010/main" val="4207764988"/>
      </p:ext>
    </p:extLst>
  </p:cSld>
  <p:clrMap bg1="lt1" tx1="dk1" bg2="lt2" tx2="dk2" accent1="accent1" accent2="accent2" accent3="accent3" accent4="accent4" accent5="accent5" accent6="accent6" hlink="hlink" folHlink="folHlink"/>
  <p:sldLayoutIdLst>
    <p:sldLayoutId id="2147483673" r:id="rId1"/>
    <p:sldLayoutId id="2147483688" r:id="rId2"/>
  </p:sldLayoutIdLst>
  <p:hf sldNum="0" hdr="0" dt="0"/>
  <p:txStyles>
    <p:titleStyle>
      <a:lvl1pPr algn="l" rtl="0" eaLnBrk="1" fontAlgn="base" hangingPunct="1">
        <a:spcBef>
          <a:spcPct val="0"/>
        </a:spcBef>
        <a:spcAft>
          <a:spcPct val="0"/>
        </a:spcAft>
        <a:defRPr sz="3600" b="1">
          <a:solidFill>
            <a:srgbClr val="254B8E"/>
          </a:solidFill>
          <a:latin typeface="+mj-lt"/>
          <a:ea typeface="+mj-ea"/>
          <a:cs typeface="+mj-cs"/>
        </a:defRPr>
      </a:lvl1pPr>
      <a:lvl2pPr algn="l" rtl="0" eaLnBrk="1" fontAlgn="base" hangingPunct="1">
        <a:spcBef>
          <a:spcPct val="0"/>
        </a:spcBef>
        <a:spcAft>
          <a:spcPct val="0"/>
        </a:spcAft>
        <a:defRPr sz="3600" b="1">
          <a:solidFill>
            <a:srgbClr val="254B8E"/>
          </a:solidFill>
          <a:latin typeface="Arial" charset="0"/>
        </a:defRPr>
      </a:lvl2pPr>
      <a:lvl3pPr algn="l" rtl="0" eaLnBrk="1" fontAlgn="base" hangingPunct="1">
        <a:spcBef>
          <a:spcPct val="0"/>
        </a:spcBef>
        <a:spcAft>
          <a:spcPct val="0"/>
        </a:spcAft>
        <a:defRPr sz="3600" b="1">
          <a:solidFill>
            <a:srgbClr val="254B8E"/>
          </a:solidFill>
          <a:latin typeface="Arial" charset="0"/>
        </a:defRPr>
      </a:lvl3pPr>
      <a:lvl4pPr algn="l" rtl="0" eaLnBrk="1" fontAlgn="base" hangingPunct="1">
        <a:spcBef>
          <a:spcPct val="0"/>
        </a:spcBef>
        <a:spcAft>
          <a:spcPct val="0"/>
        </a:spcAft>
        <a:defRPr sz="3600" b="1">
          <a:solidFill>
            <a:srgbClr val="254B8E"/>
          </a:solidFill>
          <a:latin typeface="Arial" charset="0"/>
        </a:defRPr>
      </a:lvl4pPr>
      <a:lvl5pPr algn="l" rtl="0" eaLnBrk="1" fontAlgn="base" hangingPunct="1">
        <a:spcBef>
          <a:spcPct val="0"/>
        </a:spcBef>
        <a:spcAft>
          <a:spcPct val="0"/>
        </a:spcAft>
        <a:defRPr sz="3600" b="1">
          <a:solidFill>
            <a:srgbClr val="254B8E"/>
          </a:solidFill>
          <a:latin typeface="Arial" charset="0"/>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p:titleStyle>
    <p:bodyStyle>
      <a:lvl1pPr marL="342900" indent="-342900" algn="l" rtl="0" eaLnBrk="1" fontAlgn="base" hangingPunct="1">
        <a:spcBef>
          <a:spcPct val="20000"/>
        </a:spcBef>
        <a:spcAft>
          <a:spcPct val="0"/>
        </a:spcAft>
        <a:buChar char="•"/>
        <a:defRPr sz="3200">
          <a:solidFill>
            <a:srgbClr val="254B8E"/>
          </a:solidFill>
          <a:latin typeface="+mn-lt"/>
          <a:ea typeface="+mn-ea"/>
          <a:cs typeface="+mn-cs"/>
        </a:defRPr>
      </a:lvl1pPr>
      <a:lvl2pPr marL="742950" indent="-285750" algn="l" rtl="0" eaLnBrk="1" fontAlgn="base" hangingPunct="1">
        <a:spcBef>
          <a:spcPct val="20000"/>
        </a:spcBef>
        <a:spcAft>
          <a:spcPct val="0"/>
        </a:spcAft>
        <a:buChar char="–"/>
        <a:defRPr sz="2800">
          <a:solidFill>
            <a:srgbClr val="254B8E"/>
          </a:solidFill>
          <a:latin typeface="+mn-lt"/>
        </a:defRPr>
      </a:lvl2pPr>
      <a:lvl3pPr marL="1143000" indent="-228600" algn="l" rtl="0" eaLnBrk="1" fontAlgn="base" hangingPunct="1">
        <a:spcBef>
          <a:spcPct val="20000"/>
        </a:spcBef>
        <a:spcAft>
          <a:spcPct val="0"/>
        </a:spcAft>
        <a:buChar char="•"/>
        <a:defRPr sz="2400">
          <a:solidFill>
            <a:srgbClr val="254B8E"/>
          </a:solidFill>
          <a:latin typeface="+mn-lt"/>
        </a:defRPr>
      </a:lvl3pPr>
      <a:lvl4pPr marL="1600200" indent="-228600" algn="l" rtl="0" eaLnBrk="1" fontAlgn="base" hangingPunct="1">
        <a:spcBef>
          <a:spcPct val="20000"/>
        </a:spcBef>
        <a:spcAft>
          <a:spcPct val="0"/>
        </a:spcAft>
        <a:buChar char="–"/>
        <a:defRPr sz="2000">
          <a:solidFill>
            <a:srgbClr val="254B8E"/>
          </a:solidFill>
          <a:latin typeface="+mn-lt"/>
        </a:defRPr>
      </a:lvl4pPr>
      <a:lvl5pPr marL="2057400" indent="-228600" algn="l" rtl="0" eaLnBrk="1" fontAlgn="base" hangingPunct="1">
        <a:spcBef>
          <a:spcPct val="20000"/>
        </a:spcBef>
        <a:spcAft>
          <a:spcPct val="0"/>
        </a:spcAft>
        <a:buChar char="»"/>
        <a:defRPr sz="2000">
          <a:solidFill>
            <a:srgbClr val="254B8E"/>
          </a:solidFill>
          <a:latin typeface="+mn-lt"/>
        </a:defRPr>
      </a:lvl5pPr>
      <a:lvl6pPr marL="2514600" indent="-228600" algn="l" rtl="0" eaLnBrk="1" fontAlgn="base" hangingPunct="1">
        <a:spcBef>
          <a:spcPct val="20000"/>
        </a:spcBef>
        <a:spcAft>
          <a:spcPct val="0"/>
        </a:spcAft>
        <a:buChar char="»"/>
        <a:defRPr sz="2000">
          <a:solidFill>
            <a:srgbClr val="254B8E"/>
          </a:solidFill>
          <a:latin typeface="+mn-lt"/>
        </a:defRPr>
      </a:lvl6pPr>
      <a:lvl7pPr marL="2971800" indent="-228600" algn="l" rtl="0" eaLnBrk="1" fontAlgn="base" hangingPunct="1">
        <a:spcBef>
          <a:spcPct val="20000"/>
        </a:spcBef>
        <a:spcAft>
          <a:spcPct val="0"/>
        </a:spcAft>
        <a:buChar char="»"/>
        <a:defRPr sz="2000">
          <a:solidFill>
            <a:srgbClr val="254B8E"/>
          </a:solidFill>
          <a:latin typeface="+mn-lt"/>
        </a:defRPr>
      </a:lvl7pPr>
      <a:lvl8pPr marL="3429000" indent="-228600" algn="l" rtl="0" eaLnBrk="1" fontAlgn="base" hangingPunct="1">
        <a:spcBef>
          <a:spcPct val="20000"/>
        </a:spcBef>
        <a:spcAft>
          <a:spcPct val="0"/>
        </a:spcAft>
        <a:buChar char="»"/>
        <a:defRPr sz="2000">
          <a:solidFill>
            <a:srgbClr val="254B8E"/>
          </a:solidFill>
          <a:latin typeface="+mn-lt"/>
        </a:defRPr>
      </a:lvl8pPr>
      <a:lvl9pPr marL="3886200" indent="-228600" algn="l" rtl="0" eaLnBrk="1" fontAlgn="base" hangingPunct="1">
        <a:spcBef>
          <a:spcPct val="20000"/>
        </a:spcBef>
        <a:spcAft>
          <a:spcPct val="0"/>
        </a:spcAft>
        <a:buChar char="»"/>
        <a:defRPr sz="2000">
          <a:solidFill>
            <a:srgbClr val="254B8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Blue_PowerPoint_HD-02.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white">
          <a:xfrm>
            <a:off x="1079500" y="391584"/>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white">
          <a:xfrm>
            <a:off x="10795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white">
          <a:xfrm>
            <a:off x="1079500" y="6324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a:solidFill>
                  <a:schemeClr val="bg1"/>
                </a:solidFill>
                <a:latin typeface="Arial" panose="020B0604020202020204" pitchFamily="34" charset="0"/>
              </a:defRPr>
            </a:lvl1pPr>
          </a:lstStyle>
          <a:p>
            <a:fld id="{9716FC16-41C4-42F3-8770-134A45D3F956}" type="datetime1">
              <a:rPr lang="en-US" smtClean="0"/>
              <a:t>5/2/2019</a:t>
            </a:fld>
            <a:endParaRPr lang="en-US"/>
          </a:p>
        </p:txBody>
      </p:sp>
      <p:sp>
        <p:nvSpPr>
          <p:cNvPr id="1029" name="Rectangle 5"/>
          <p:cNvSpPr>
            <a:spLocks noGrp="1" noChangeArrowheads="1"/>
          </p:cNvSpPr>
          <p:nvPr>
            <p:ph type="ftr" sz="quarter" idx="3"/>
          </p:nvPr>
        </p:nvSpPr>
        <p:spPr bwMode="white">
          <a:xfrm>
            <a:off x="4165600" y="6324600"/>
            <a:ext cx="386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a:solidFill>
                  <a:schemeClr val="bg1"/>
                </a:solidFill>
                <a:latin typeface="Arial" panose="020B0604020202020204" pitchFamily="34" charset="0"/>
              </a:defRPr>
            </a:lvl1pPr>
          </a:lstStyle>
          <a:p>
            <a:r>
              <a:rPr lang="en-US"/>
              <a:t>@ClareRock1</a:t>
            </a:r>
          </a:p>
        </p:txBody>
      </p:sp>
      <p:sp>
        <p:nvSpPr>
          <p:cNvPr id="1030" name="Rectangle 6"/>
          <p:cNvSpPr>
            <a:spLocks noGrp="1" noChangeArrowheads="1"/>
          </p:cNvSpPr>
          <p:nvPr>
            <p:ph type="sldNum" sz="quarter" idx="4"/>
          </p:nvPr>
        </p:nvSpPr>
        <p:spPr bwMode="white">
          <a:xfrm>
            <a:off x="8890000" y="6324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chemeClr val="bg1"/>
                </a:solidFill>
                <a:latin typeface="Arial" panose="020B0604020202020204" pitchFamily="34" charset="0"/>
              </a:defRPr>
            </a:lvl1pPr>
          </a:lstStyle>
          <a:p>
            <a:fld id="{D1B504AC-0C78-44A5-9444-D19AA7AD15A0}" type="slidenum">
              <a:rPr lang="en-US" smtClean="0"/>
              <a:t>‹#›</a:t>
            </a:fld>
            <a:endParaRPr lang="en-US"/>
          </a:p>
        </p:txBody>
      </p:sp>
      <p:pic>
        <p:nvPicPr>
          <p:cNvPr id="1032" name="Picture 8" descr="JHM_2C_R_H-01.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753600" y="264584"/>
            <a:ext cx="2438400" cy="113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685451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sldNum="0" hdr="0" dt="0"/>
  <p:txStyles>
    <p:titleStyle>
      <a:lvl1pPr algn="l" rtl="0" eaLnBrk="1" fontAlgn="base" hangingPunct="1">
        <a:spcBef>
          <a:spcPct val="0"/>
        </a:spcBef>
        <a:spcAft>
          <a:spcPct val="0"/>
        </a:spcAft>
        <a:defRPr sz="4267" b="1">
          <a:solidFill>
            <a:schemeClr val="bg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5pPr>
      <a:lvl6pPr marL="609585" algn="l" rtl="0" eaLnBrk="1" fontAlgn="base" hangingPunct="1">
        <a:spcBef>
          <a:spcPct val="0"/>
        </a:spcBef>
        <a:spcAft>
          <a:spcPct val="0"/>
        </a:spcAft>
        <a:defRPr sz="4800" b="1">
          <a:solidFill>
            <a:schemeClr val="bg1"/>
          </a:solidFill>
          <a:latin typeface="Arial" charset="0"/>
        </a:defRPr>
      </a:lvl6pPr>
      <a:lvl7pPr marL="1219170" algn="l" rtl="0" eaLnBrk="1" fontAlgn="base" hangingPunct="1">
        <a:spcBef>
          <a:spcPct val="0"/>
        </a:spcBef>
        <a:spcAft>
          <a:spcPct val="0"/>
        </a:spcAft>
        <a:defRPr sz="4800" b="1">
          <a:solidFill>
            <a:schemeClr val="bg1"/>
          </a:solidFill>
          <a:latin typeface="Arial" charset="0"/>
        </a:defRPr>
      </a:lvl7pPr>
      <a:lvl8pPr marL="1828754" algn="l" rtl="0" eaLnBrk="1" fontAlgn="base" hangingPunct="1">
        <a:spcBef>
          <a:spcPct val="0"/>
        </a:spcBef>
        <a:spcAft>
          <a:spcPct val="0"/>
        </a:spcAft>
        <a:defRPr sz="4800" b="1">
          <a:solidFill>
            <a:schemeClr val="bg1"/>
          </a:solidFill>
          <a:latin typeface="Arial" charset="0"/>
        </a:defRPr>
      </a:lvl8pPr>
      <a:lvl9pPr marL="2438339" algn="l" rtl="0" eaLnBrk="1" fontAlgn="base" hangingPunct="1">
        <a:spcBef>
          <a:spcPct val="0"/>
        </a:spcBef>
        <a:spcAft>
          <a:spcPct val="0"/>
        </a:spcAft>
        <a:defRPr sz="4800" b="1">
          <a:solidFill>
            <a:schemeClr val="bg1"/>
          </a:solidFill>
          <a:latin typeface="Arial" charset="0"/>
        </a:defRPr>
      </a:lvl9pPr>
    </p:titleStyle>
    <p:bodyStyle>
      <a:lvl1pPr marL="457189" indent="-457189" algn="l" rtl="0" eaLnBrk="1" fontAlgn="base" hangingPunct="1">
        <a:spcBef>
          <a:spcPct val="20000"/>
        </a:spcBef>
        <a:spcAft>
          <a:spcPct val="0"/>
        </a:spcAft>
        <a:buChar char="•"/>
        <a:defRPr sz="3200">
          <a:solidFill>
            <a:schemeClr val="bg1"/>
          </a:solidFill>
          <a:latin typeface="+mn-lt"/>
          <a:ea typeface="ＭＳ Ｐゴシック" pitchFamily="-65" charset="-128"/>
          <a:cs typeface="ＭＳ Ｐゴシック" pitchFamily="-65" charset="-128"/>
        </a:defRPr>
      </a:lvl1pPr>
      <a:lvl2pPr marL="990575" indent="-380990" algn="l" rtl="0" eaLnBrk="1" fontAlgn="base" hangingPunct="1">
        <a:spcBef>
          <a:spcPct val="20000"/>
        </a:spcBef>
        <a:spcAft>
          <a:spcPct val="0"/>
        </a:spcAft>
        <a:buChar char="–"/>
        <a:defRPr sz="2667">
          <a:solidFill>
            <a:schemeClr val="bg1"/>
          </a:solidFill>
          <a:latin typeface="+mn-lt"/>
          <a:ea typeface="ＭＳ Ｐゴシック" charset="-128"/>
        </a:defRPr>
      </a:lvl2pPr>
      <a:lvl3pPr marL="1523962" indent="-304792" algn="l" rtl="0" eaLnBrk="1" fontAlgn="base" hangingPunct="1">
        <a:spcBef>
          <a:spcPct val="20000"/>
        </a:spcBef>
        <a:spcAft>
          <a:spcPct val="0"/>
        </a:spcAft>
        <a:buChar char="•"/>
        <a:defRPr>
          <a:solidFill>
            <a:schemeClr val="bg1"/>
          </a:solidFill>
          <a:latin typeface="+mn-lt"/>
          <a:ea typeface="ＭＳ Ｐゴシック" charset="-128"/>
        </a:defRPr>
      </a:lvl3pPr>
      <a:lvl4pPr marL="2133547" indent="-304792" algn="l" rtl="0" eaLnBrk="1" fontAlgn="base" hangingPunct="1">
        <a:spcBef>
          <a:spcPct val="20000"/>
        </a:spcBef>
        <a:spcAft>
          <a:spcPct val="0"/>
        </a:spcAft>
        <a:buChar char="–"/>
        <a:defRPr sz="2133">
          <a:solidFill>
            <a:schemeClr val="bg1"/>
          </a:solidFill>
          <a:latin typeface="+mn-lt"/>
          <a:ea typeface="ＭＳ Ｐゴシック" charset="-128"/>
        </a:defRPr>
      </a:lvl4pPr>
      <a:lvl5pPr marL="2743131" indent="-304792" algn="l" rtl="0" eaLnBrk="1" fontAlgn="base" hangingPunct="1">
        <a:spcBef>
          <a:spcPct val="20000"/>
        </a:spcBef>
        <a:spcAft>
          <a:spcPct val="0"/>
        </a:spcAft>
        <a:buChar char="»"/>
        <a:defRPr sz="1600">
          <a:solidFill>
            <a:schemeClr val="bg1"/>
          </a:solidFill>
          <a:latin typeface="+mn-lt"/>
          <a:ea typeface="ＭＳ Ｐゴシック" charset="-128"/>
        </a:defRPr>
      </a:lvl5pPr>
      <a:lvl6pPr marL="3352716" indent="-304792" algn="l" rtl="0" eaLnBrk="1" fontAlgn="base" hangingPunct="1">
        <a:spcBef>
          <a:spcPct val="20000"/>
        </a:spcBef>
        <a:spcAft>
          <a:spcPct val="0"/>
        </a:spcAft>
        <a:buChar char="»"/>
        <a:defRPr sz="2667">
          <a:solidFill>
            <a:schemeClr val="bg1"/>
          </a:solidFill>
          <a:latin typeface="+mn-lt"/>
          <a:ea typeface="ＭＳ Ｐゴシック" charset="-128"/>
        </a:defRPr>
      </a:lvl6pPr>
      <a:lvl7pPr marL="3962301" indent="-304792" algn="l" rtl="0" eaLnBrk="1" fontAlgn="base" hangingPunct="1">
        <a:spcBef>
          <a:spcPct val="20000"/>
        </a:spcBef>
        <a:spcAft>
          <a:spcPct val="0"/>
        </a:spcAft>
        <a:buChar char="»"/>
        <a:defRPr sz="2667">
          <a:solidFill>
            <a:schemeClr val="bg1"/>
          </a:solidFill>
          <a:latin typeface="+mn-lt"/>
          <a:ea typeface="ＭＳ Ｐゴシック" charset="-128"/>
        </a:defRPr>
      </a:lvl7pPr>
      <a:lvl8pPr marL="4571886" indent="-304792" algn="l" rtl="0" eaLnBrk="1" fontAlgn="base" hangingPunct="1">
        <a:spcBef>
          <a:spcPct val="20000"/>
        </a:spcBef>
        <a:spcAft>
          <a:spcPct val="0"/>
        </a:spcAft>
        <a:buChar char="»"/>
        <a:defRPr sz="2667">
          <a:solidFill>
            <a:schemeClr val="bg1"/>
          </a:solidFill>
          <a:latin typeface="+mn-lt"/>
          <a:ea typeface="ＭＳ Ｐゴシック" charset="-128"/>
        </a:defRPr>
      </a:lvl8pPr>
      <a:lvl9pPr marL="5181470" indent="-304792" algn="l" rtl="0" eaLnBrk="1" fontAlgn="base" hangingPunct="1">
        <a:spcBef>
          <a:spcPct val="20000"/>
        </a:spcBef>
        <a:spcAft>
          <a:spcPct val="0"/>
        </a:spcAft>
        <a:buChar char="»"/>
        <a:defRPr sz="2667">
          <a:solidFill>
            <a:schemeClr val="bg1"/>
          </a:solidFill>
          <a:latin typeface="+mn-lt"/>
          <a:ea typeface="ＭＳ Ｐゴシック"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19B6B-462D-409A-B417-BDC3D8F7F3E2}" type="datetimeFigureOut">
              <a:rPr lang="en-US" smtClean="0"/>
              <a:t>5/2/2019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BEA19-B354-40CE-B936-9825F4A66084}" type="slidenum">
              <a:rPr lang="en-US" smtClean="0"/>
              <a:t>‹#›</a:t>
            </a:fld>
            <a:endParaRPr lang="en-US"/>
          </a:p>
        </p:txBody>
      </p:sp>
      <p:sp>
        <p:nvSpPr>
          <p:cNvPr id="7" name="TextBox 6"/>
          <p:cNvSpPr txBox="1"/>
          <p:nvPr userDrawn="1"/>
        </p:nvSpPr>
        <p:spPr>
          <a:xfrm rot="1409471">
            <a:off x="3996382" y="2215978"/>
            <a:ext cx="4199238" cy="1569660"/>
          </a:xfrm>
          <a:prstGeom prst="rect">
            <a:avLst/>
          </a:prstGeom>
          <a:noFill/>
        </p:spPr>
        <p:txBody>
          <a:bodyPr wrap="square" rtlCol="0">
            <a:spAutoFit/>
          </a:bodyPr>
          <a:lstStyle/>
          <a:p>
            <a:r>
              <a:rPr lang="en-US" sz="9600" dirty="0" smtClean="0"/>
              <a:t>DRAFT</a:t>
            </a:r>
            <a:endParaRPr lang="en-US" sz="9600" dirty="0"/>
          </a:p>
        </p:txBody>
      </p:sp>
    </p:spTree>
    <p:extLst>
      <p:ext uri="{BB962C8B-B14F-4D97-AF65-F5344CB8AC3E}">
        <p14:creationId xmlns:p14="http://schemas.microsoft.com/office/powerpoint/2010/main" val="202206780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witter.com/?lang=en"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20.png"/><Relationship Id="rId4" Type="http://schemas.openxmlformats.org/officeDocument/2006/relationships/hyperlink" Target="https://www.remix3d.com/details/7267d0701fd9433592139fc73a507bb8"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remix3d.com/details/G009SX0MD4TT" TargetMode="External"/><Relationship Id="rId13" Type="http://schemas.openxmlformats.org/officeDocument/2006/relationships/image" Target="../media/image24.png"/><Relationship Id="rId18" Type="http://schemas.openxmlformats.org/officeDocument/2006/relationships/image" Target="../media/image25.png"/><Relationship Id="rId3" Type="http://schemas.microsoft.com/office/2017/06/relationships/model3d" Target="../media/model3d2.glb"/><Relationship Id="rId7" Type="http://schemas.microsoft.com/office/2017/06/relationships/model3d" Target="../media/model3d3.glb"/><Relationship Id="rId12" Type="http://schemas.openxmlformats.org/officeDocument/2006/relationships/hyperlink" Target="https://www.remix3d.com/details/7267d0701fd9433592139fc73a507bb8" TargetMode="External"/><Relationship Id="rId17"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hyperlink" Target="https://www.remix3d.com/details/G009SVG84MTF" TargetMode="External"/><Relationship Id="rId20" Type="http://schemas.openxmlformats.org/officeDocument/2006/relationships/image" Target="../media/image27.jpeg"/><Relationship Id="rId1" Type="http://schemas.openxmlformats.org/officeDocument/2006/relationships/slideLayout" Target="../slideLayouts/slideLayout9.xml"/><Relationship Id="rId6" Type="http://schemas.openxmlformats.org/officeDocument/2006/relationships/image" Target="../media/image22.png"/><Relationship Id="rId11" Type="http://schemas.microsoft.com/office/2017/06/relationships/model3d" Target="../media/model3d1.glb"/><Relationship Id="rId5" Type="http://schemas.openxmlformats.org/officeDocument/2006/relationships/image" Target="../media/image22.png"/><Relationship Id="rId15" Type="http://schemas.microsoft.com/office/2017/06/relationships/model3d" Target="../media/model3d4.glb"/><Relationship Id="rId10" Type="http://schemas.openxmlformats.org/officeDocument/2006/relationships/image" Target="../media/image23.png"/><Relationship Id="rId19" Type="http://schemas.openxmlformats.org/officeDocument/2006/relationships/image" Target="../media/image26.jpeg"/><Relationship Id="rId4" Type="http://schemas.openxmlformats.org/officeDocument/2006/relationships/hyperlink" Target="https://www.remix3d.com/details/G009SWD52XJR" TargetMode="External"/><Relationship Id="rId9" Type="http://schemas.openxmlformats.org/officeDocument/2006/relationships/image" Target="../media/image23.pn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remix3d.com/details/G009SV43Z9ZP" TargetMode="External"/><Relationship Id="rId11" Type="http://schemas.openxmlformats.org/officeDocument/2006/relationships/image" Target="../media/image31.png"/><Relationship Id="rId5" Type="http://schemas.microsoft.com/office/2017/06/relationships/model3d" Target="../media/model3d5.glb"/><Relationship Id="rId10" Type="http://schemas.openxmlformats.org/officeDocument/2006/relationships/hyperlink" Target="https://www.remix3d.com/details/7267d0701fd9433592139fc73a507bb8" TargetMode="External"/><Relationship Id="rId4" Type="http://schemas.openxmlformats.org/officeDocument/2006/relationships/image" Target="../media/image29.png"/><Relationship Id="rId9" Type="http://schemas.microsoft.com/office/2017/06/relationships/model3d" Target="../media/model3d1.glb"/></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remix3d.com/details/G009SV43Z9ZP" TargetMode="External"/><Relationship Id="rId11" Type="http://schemas.openxmlformats.org/officeDocument/2006/relationships/image" Target="../media/image31.png"/><Relationship Id="rId5" Type="http://schemas.microsoft.com/office/2017/06/relationships/model3d" Target="../media/model3d5.glb"/><Relationship Id="rId10" Type="http://schemas.openxmlformats.org/officeDocument/2006/relationships/hyperlink" Target="https://www.remix3d.com/details/7267d0701fd9433592139fc73a507bb8" TargetMode="External"/><Relationship Id="rId4" Type="http://schemas.openxmlformats.org/officeDocument/2006/relationships/image" Target="../media/image29.png"/><Relationship Id="rId9" Type="http://schemas.microsoft.com/office/2017/06/relationships/model3d" Target="../media/model3d1.glb"/></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s://twitter.com/?lang=e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s://twitter.com/?lang=en"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hyperlink" Target="https://www.randomizer.org/tutorial/"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s://twitter.com/?lang=en"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852058"/>
            <a:ext cx="12192000" cy="1143000"/>
          </a:xfrm>
        </p:spPr>
        <p:txBody>
          <a:bodyPr/>
          <a:lstStyle/>
          <a:p>
            <a:pPr algn="ctr"/>
            <a:r>
              <a:rPr lang="en-US" sz="3600" i="1" dirty="0"/>
              <a:t>‘SPARC’ </a:t>
            </a:r>
            <a:r>
              <a:rPr lang="en-US" sz="3600" dirty="0" smtClean="0"/>
              <a:t>Effective Environmental Evaluation with Fluorescent Gel– Who</a:t>
            </a:r>
            <a:r>
              <a:rPr lang="en-US" sz="3600" dirty="0"/>
              <a:t>? Where? How? When?</a:t>
            </a:r>
            <a:r>
              <a:rPr lang="en-US" sz="3600" i="1" dirty="0"/>
              <a:t> </a:t>
            </a:r>
            <a:endParaRPr lang="en-US" sz="2400" dirty="0"/>
          </a:p>
        </p:txBody>
      </p:sp>
      <p:sp>
        <p:nvSpPr>
          <p:cNvPr id="3" name="Subtitle 2"/>
          <p:cNvSpPr>
            <a:spLocks noGrp="1"/>
          </p:cNvSpPr>
          <p:nvPr>
            <p:ph type="subTitle" idx="1"/>
          </p:nvPr>
        </p:nvSpPr>
        <p:spPr>
          <a:xfrm>
            <a:off x="1090133" y="5031858"/>
            <a:ext cx="10401300" cy="914400"/>
          </a:xfrm>
        </p:spPr>
        <p:txBody>
          <a:bodyPr>
            <a:normAutofit fontScale="92500" lnSpcReduction="20000"/>
          </a:bodyPr>
          <a:lstStyle/>
          <a:p>
            <a:r>
              <a:rPr lang="en-US" dirty="0">
                <a:solidFill>
                  <a:srgbClr val="3333FF"/>
                </a:solidFill>
              </a:rPr>
              <a:t>Clare Rock MD MS, Johns Hopkins University</a:t>
            </a:r>
          </a:p>
          <a:p>
            <a:r>
              <a:rPr lang="en-US" b="1" dirty="0">
                <a:solidFill>
                  <a:srgbClr val="00B0F0"/>
                </a:solidFill>
              </a:rPr>
              <a:t>      </a:t>
            </a:r>
            <a:r>
              <a:rPr lang="en-US" b="1" dirty="0" smtClean="0">
                <a:solidFill>
                  <a:srgbClr val="00B0F0"/>
                </a:solidFill>
              </a:rPr>
              <a:t>@ClareRock1 </a:t>
            </a:r>
            <a:endParaRPr lang="en-US" b="1" dirty="0">
              <a:solidFill>
                <a:srgbClr val="00B0F0"/>
              </a:solidFill>
            </a:endParaRPr>
          </a:p>
        </p:txBody>
      </p:sp>
      <p:pic>
        <p:nvPicPr>
          <p:cNvPr id="4" name="Picture 3" descr="https://68ef2f69c7787d4078ac-7864ae55ba174c40683f10ab811d9167.ssl.cf1.rackcdn.com/twitter-icon_16x16.pn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375498" y="5489058"/>
            <a:ext cx="381000" cy="457200"/>
          </a:xfrm>
          <a:prstGeom prst="rect">
            <a:avLst/>
          </a:prstGeom>
          <a:noFill/>
          <a:ln>
            <a:noFill/>
          </a:ln>
        </p:spPr>
      </p:pic>
    </p:spTree>
    <p:extLst>
      <p:ext uri="{BB962C8B-B14F-4D97-AF65-F5344CB8AC3E}">
        <p14:creationId xmlns:p14="http://schemas.microsoft.com/office/powerpoint/2010/main" val="1166413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193C84-B2BC-4EC6-A820-BBECC279A7E7}"/>
              </a:ext>
            </a:extLst>
          </p:cNvPr>
          <p:cNvSpPr>
            <a:spLocks noGrp="1"/>
          </p:cNvSpPr>
          <p:nvPr>
            <p:ph type="title"/>
          </p:nvPr>
        </p:nvSpPr>
        <p:spPr>
          <a:xfrm>
            <a:off x="735980" y="448980"/>
            <a:ext cx="10363200" cy="1143000"/>
          </a:xfrm>
        </p:spPr>
        <p:txBody>
          <a:bodyPr/>
          <a:lstStyle/>
          <a:p>
            <a:pPr algn="ctr"/>
            <a:r>
              <a:rPr lang="en-US" b="0" dirty="0"/>
              <a:t>Betsy </a:t>
            </a:r>
          </a:p>
        </p:txBody>
      </p:sp>
      <p:sp>
        <p:nvSpPr>
          <p:cNvPr id="3" name="Content Placeholder 2">
            <a:extLst>
              <a:ext uri="{FF2B5EF4-FFF2-40B4-BE49-F238E27FC236}">
                <a16:creationId xmlns:a16="http://schemas.microsoft.com/office/drawing/2014/main" xmlns="" id="{5DEA057C-412F-4FD2-A399-02219D8669F4}"/>
              </a:ext>
            </a:extLst>
          </p:cNvPr>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4800981" y="6314016"/>
            <a:ext cx="2920237" cy="371888"/>
          </a:xfrm>
          <a:prstGeom prst="rect">
            <a:avLst/>
          </a:prstGeom>
        </p:spPr>
      </p:pic>
      <mc:AlternateContent xmlns:mc="http://schemas.openxmlformats.org/markup-compatibility/2006">
        <mc:Choice xmlns:am3d="http://schemas.microsoft.com/office/drawing/2017/model3d" xmlns="" Requires="am3d">
          <p:graphicFrame>
            <p:nvGraphicFramePr>
              <p:cNvPr id="5" name="3D Model 4" descr="Patien">
                <a:extLst>
                  <a:ext uri="{FF2B5EF4-FFF2-40B4-BE49-F238E27FC236}">
                    <a16:creationId xmlns:a16="http://schemas.microsoft.com/office/drawing/2014/main" id="{8AB9559A-868A-4EB1-9FEE-A44C5CA03ADC}"/>
                  </a:ext>
                </a:extLst>
              </p:cNvPr>
              <p:cNvGraphicFramePr>
                <a:graphicFrameLocks noChangeAspect="1"/>
              </p:cNvGraphicFramePr>
              <p:nvPr>
                <p:extLst>
                  <p:ext uri="{D42A27DB-BD31-4B8C-83A1-F6EECF244321}">
                    <p14:modId xmlns:p14="http://schemas.microsoft.com/office/powerpoint/2010/main" val="2878983775"/>
                  </p:ext>
                </p:extLst>
              </p:nvPr>
            </p:nvGraphicFramePr>
            <p:xfrm>
              <a:off x="4855750" y="1763184"/>
              <a:ext cx="2123661" cy="4161612"/>
            </p:xfrm>
            <a:graphic>
              <a:graphicData uri="http://schemas.microsoft.com/office/drawing/2017/model3d">
                <am3d:model3d r:embed="rId3">
                  <am3d:spPr>
                    <a:xfrm>
                      <a:off x="0" y="0"/>
                      <a:ext cx="2123661" cy="4161612"/>
                    </a:xfrm>
                    <a:prstGeom prst="rect">
                      <a:avLst/>
                    </a:prstGeom>
                  </am3d:spPr>
                  <am3d:camera>
                    <am3d:pos x="0" y="0" z="58749149"/>
                    <am3d:up dx="0" dy="36000000" dz="0"/>
                    <am3d:lookAt x="0" y="0" z="0"/>
                    <am3d:perspective fov="2700000"/>
                  </am3d:camera>
                  <am3d:trans>
                    <am3d:meterPerModelUnit n="2434621" d="1000000"/>
                    <am3d:preTrans dx="2759214" dy="-745585" dz="-17527260"/>
                    <am3d:scale>
                      <am3d:sx n="1000000" d="1000000"/>
                      <am3d:sy n="1000000" d="1000000"/>
                      <am3d:sz n="1000000" d="1000000"/>
                    </am3d:scale>
                    <am3d:rot/>
                    <am3d:postTrans dx="0" dy="0" dz="0"/>
                  </am3d:trans>
                  <am3d:attrSrcUrl r:id="rId4"/>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Patien">
                <a:extLst>
                  <a:ext uri="{FF2B5EF4-FFF2-40B4-BE49-F238E27FC236}">
                    <a16:creationId xmlns:a16="http://schemas.microsoft.com/office/drawing/2014/main" xmlns="" id="{8AB9559A-868A-4EB1-9FEE-A44C5CA03ADC}"/>
                  </a:ext>
                </a:extLst>
              </p:cNvPr>
              <p:cNvPicPr>
                <a:picLocks noGrp="1" noRot="1" noChangeAspect="1" noMove="1" noResize="1" noEditPoints="1" noAdjustHandles="1" noChangeArrowheads="1" noChangeShapeType="1" noCrop="1"/>
              </p:cNvPicPr>
              <p:nvPr/>
            </p:nvPicPr>
            <p:blipFill>
              <a:blip r:embed="rId6"/>
              <a:stretch>
                <a:fillRect/>
              </a:stretch>
            </p:blipFill>
            <p:spPr>
              <a:xfrm>
                <a:off x="4855750" y="1763184"/>
                <a:ext cx="2123661" cy="4161612"/>
              </a:xfrm>
              <a:prstGeom prst="rect">
                <a:avLst/>
              </a:prstGeom>
            </p:spPr>
          </p:pic>
        </mc:Fallback>
      </mc:AlternateContent>
    </p:spTree>
    <p:extLst>
      <p:ext uri="{BB962C8B-B14F-4D97-AF65-F5344CB8AC3E}">
        <p14:creationId xmlns:p14="http://schemas.microsoft.com/office/powerpoint/2010/main" val="32915622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xmlns="" Requires="am3d">
          <p:graphicFrame>
            <p:nvGraphicFramePr>
              <p:cNvPr id="3" name="3D Model 2" descr="hospital bed">
                <a:extLst>
                  <a:ext uri="{FF2B5EF4-FFF2-40B4-BE49-F238E27FC236}">
                    <a16:creationId xmlns:a16="http://schemas.microsoft.com/office/drawing/2014/main" id="{3AE216D8-B244-45B0-B830-4797EC3A53CD}"/>
                  </a:ext>
                </a:extLst>
              </p:cNvPr>
              <p:cNvGraphicFramePr>
                <a:graphicFrameLocks noChangeAspect="1"/>
              </p:cNvGraphicFramePr>
              <p:nvPr>
                <p:extLst>
                  <p:ext uri="{D42A27DB-BD31-4B8C-83A1-F6EECF244321}">
                    <p14:modId xmlns:p14="http://schemas.microsoft.com/office/powerpoint/2010/main" val="3797271469"/>
                  </p:ext>
                </p:extLst>
              </p:nvPr>
            </p:nvGraphicFramePr>
            <p:xfrm>
              <a:off x="3004803" y="-1108312"/>
              <a:ext cx="3860800" cy="7857308"/>
            </p:xfrm>
            <a:graphic>
              <a:graphicData uri="http://schemas.microsoft.com/office/drawing/2017/model3d">
                <am3d:model3d r:embed="rId3">
                  <am3d:spPr>
                    <a:xfrm>
                      <a:off x="0" y="0"/>
                      <a:ext cx="3860800" cy="7857308"/>
                    </a:xfrm>
                    <a:prstGeom prst="rect">
                      <a:avLst/>
                    </a:prstGeom>
                  </am3d:spPr>
                  <am3d:camera>
                    <am3d:pos x="0" y="0" z="61034816"/>
                    <am3d:up dx="0" dy="36000000" dz="0"/>
                    <am3d:lookAt x="0" y="0" z="0"/>
                    <am3d:perspective fov="2700000"/>
                  </am3d:camera>
                  <am3d:trans>
                    <am3d:meterPerModelUnit n="380" d="1000000"/>
                    <am3d:preTrans dx="-16260869" dy="-12869565" dz="6086956"/>
                    <am3d:scale>
                      <am3d:sx n="1000000" d="1000000"/>
                      <am3d:sy n="1000000" d="1000000"/>
                      <am3d:sz n="1000000" d="1000000"/>
                    </am3d:scale>
                    <am3d:rot ax="5400000" ay="3600000" az="5400000"/>
                    <am3d:postTrans dx="0" dy="0" dz="0"/>
                  </am3d:trans>
                  <am3d:attrSrcUrl r:id="rId4"/>
                  <am3d:raster rName="Office3DRenderer" rVer="16.0.8326">
                    <am3d:blip r:embed="rId5"/>
                  </am3d:raster>
                  <am3d:objViewport viewportSz="88914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hospital bed">
                <a:extLst>
                  <a:ext uri="{FF2B5EF4-FFF2-40B4-BE49-F238E27FC236}">
                    <a16:creationId xmlns:a16="http://schemas.microsoft.com/office/drawing/2014/main" xmlns="" id="{3AE216D8-B244-45B0-B830-4797EC3A53CD}"/>
                  </a:ext>
                </a:extLst>
              </p:cNvPr>
              <p:cNvPicPr>
                <a:picLocks noGrp="1" noRot="1" noChangeAspect="1" noMove="1" noResize="1" noEditPoints="1" noAdjustHandles="1" noChangeArrowheads="1" noChangeShapeType="1" noCrop="1"/>
              </p:cNvPicPr>
              <p:nvPr/>
            </p:nvPicPr>
            <p:blipFill>
              <a:blip r:embed="rId6"/>
              <a:stretch>
                <a:fillRect/>
              </a:stretch>
            </p:blipFill>
            <p:spPr>
              <a:xfrm>
                <a:off x="3004803" y="-1108312"/>
                <a:ext cx="3860800" cy="7857308"/>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4" name="3D Model 3" descr="IV Drip on Stand">
                <a:extLst>
                  <a:ext uri="{FF2B5EF4-FFF2-40B4-BE49-F238E27FC236}">
                    <a16:creationId xmlns:a16="http://schemas.microsoft.com/office/drawing/2014/main" id="{084AF99B-7EEF-4B28-AAA9-C259FC6B3BE2}"/>
                  </a:ext>
                </a:extLst>
              </p:cNvPr>
              <p:cNvGraphicFramePr>
                <a:graphicFrameLocks noChangeAspect="1"/>
              </p:cNvGraphicFramePr>
              <p:nvPr>
                <p:extLst>
                  <p:ext uri="{D42A27DB-BD31-4B8C-83A1-F6EECF244321}">
                    <p14:modId xmlns:p14="http://schemas.microsoft.com/office/powerpoint/2010/main" val="3041982465"/>
                  </p:ext>
                </p:extLst>
              </p:nvPr>
            </p:nvGraphicFramePr>
            <p:xfrm>
              <a:off x="761548" y="-802888"/>
              <a:ext cx="3669635" cy="8151541"/>
            </p:xfrm>
            <a:graphic>
              <a:graphicData uri="http://schemas.microsoft.com/office/drawing/2017/model3d">
                <am3d:model3d r:embed="rId7">
                  <am3d:spPr>
                    <a:xfrm>
                      <a:off x="0" y="0"/>
                      <a:ext cx="3669635" cy="8151541"/>
                    </a:xfrm>
                    <a:prstGeom prst="rect">
                      <a:avLst/>
                    </a:prstGeom>
                  </am3d:spPr>
                  <am3d:camera>
                    <am3d:pos x="0" y="0" z="61800297"/>
                    <am3d:up dx="0" dy="36000000" dz="0"/>
                    <am3d:lookAt x="0" y="0" z="0"/>
                    <am3d:perspective fov="2700000"/>
                  </am3d:camera>
                  <am3d:trans>
                    <am3d:meterPerModelUnit n="8288142" d="1000000"/>
                    <am3d:preTrans dx="-7476084" dy="-17884663" dz="0"/>
                    <am3d:scale>
                      <am3d:sx n="1000000" d="1000000"/>
                      <am3d:sy n="1000000" d="1000000"/>
                      <am3d:sz n="1000000" d="1000000"/>
                    </am3d:scale>
                    <am3d:rot/>
                    <am3d:postTrans dx="0" dy="0" dz="0"/>
                  </am3d:trans>
                  <am3d:attrSrcUrl r:id="rId8"/>
                  <am3d:raster rName="Office3DRenderer" rVer="16.0.8326">
                    <am3d:blip r:embed="rId9"/>
                  </am3d:raster>
                  <am3d:objViewport viewportSz="62155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IV Drip on Stand">
                <a:extLst>
                  <a:ext uri="{FF2B5EF4-FFF2-40B4-BE49-F238E27FC236}">
                    <a16:creationId xmlns:a16="http://schemas.microsoft.com/office/drawing/2014/main" xmlns="" id="{084AF99B-7EEF-4B28-AAA9-C259FC6B3BE2}"/>
                  </a:ext>
                </a:extLst>
              </p:cNvPr>
              <p:cNvPicPr>
                <a:picLocks noGrp="1" noRot="1" noChangeAspect="1" noMove="1" noResize="1" noEditPoints="1" noAdjustHandles="1" noChangeArrowheads="1" noChangeShapeType="1" noCrop="1"/>
              </p:cNvPicPr>
              <p:nvPr/>
            </p:nvPicPr>
            <p:blipFill>
              <a:blip r:embed="rId10"/>
              <a:stretch>
                <a:fillRect/>
              </a:stretch>
            </p:blipFill>
            <p:spPr>
              <a:xfrm>
                <a:off x="761548" y="-802888"/>
                <a:ext cx="3669635" cy="8151541"/>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7" name="3D Model 6" descr="Patien">
                <a:extLst>
                  <a:ext uri="{FF2B5EF4-FFF2-40B4-BE49-F238E27FC236}">
                    <a16:creationId xmlns:a16="http://schemas.microsoft.com/office/drawing/2014/main" id="{726A7383-1DD4-49F9-8F9C-365CD4B5D440}"/>
                  </a:ext>
                </a:extLst>
              </p:cNvPr>
              <p:cNvGraphicFramePr>
                <a:graphicFrameLocks noChangeAspect="1"/>
              </p:cNvGraphicFramePr>
              <p:nvPr>
                <p:extLst>
                  <p:ext uri="{D42A27DB-BD31-4B8C-83A1-F6EECF244321}">
                    <p14:modId xmlns:p14="http://schemas.microsoft.com/office/powerpoint/2010/main" val="1154844389"/>
                  </p:ext>
                </p:extLst>
              </p:nvPr>
            </p:nvGraphicFramePr>
            <p:xfrm>
              <a:off x="4133743" y="1273367"/>
              <a:ext cx="1675111" cy="3185733"/>
            </p:xfrm>
            <a:graphic>
              <a:graphicData uri="http://schemas.microsoft.com/office/drawing/2017/model3d">
                <am3d:model3d r:embed="rId11">
                  <am3d:spPr>
                    <a:xfrm>
                      <a:off x="0" y="0"/>
                      <a:ext cx="1675111" cy="3185733"/>
                    </a:xfrm>
                    <a:prstGeom prst="rect">
                      <a:avLst/>
                    </a:prstGeom>
                  </am3d:spPr>
                  <am3d:camera>
                    <am3d:pos x="0" y="0" z="58749149"/>
                    <am3d:up dx="0" dy="36000000" dz="0"/>
                    <am3d:lookAt x="0" y="0" z="0"/>
                    <am3d:perspective fov="2700000"/>
                  </am3d:camera>
                  <am3d:trans>
                    <am3d:meterPerModelUnit n="2434621" d="1000000"/>
                    <am3d:preTrans dx="2759214" dy="-745585" dz="-17527260"/>
                    <am3d:scale>
                      <am3d:sx n="1000000" d="1000000"/>
                      <am3d:sy n="1000000" d="1000000"/>
                      <am3d:sz n="1000000" d="1000000"/>
                    </am3d:scale>
                    <am3d:rot ax="-1382999" ay="201473" az="-85658"/>
                    <am3d:postTrans dx="0" dy="0" dz="0"/>
                  </am3d:trans>
                  <am3d:attrSrcUrl r:id="rId12"/>
                  <am3d:raster rName="Office3DRenderer" rVer="16.0.8326">
                    <am3d:blip r:embed="rId13"/>
                  </am3d:raster>
                  <am3d:objViewport viewportSz="40735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Patien">
                <a:extLst>
                  <a:ext uri="{FF2B5EF4-FFF2-40B4-BE49-F238E27FC236}">
                    <a16:creationId xmlns:a16="http://schemas.microsoft.com/office/drawing/2014/main" xmlns="" id="{726A7383-1DD4-49F9-8F9C-365CD4B5D440}"/>
                  </a:ext>
                </a:extLst>
              </p:cNvPr>
              <p:cNvPicPr>
                <a:picLocks noGrp="1" noRot="1" noChangeAspect="1" noMove="1" noResize="1" noEditPoints="1" noAdjustHandles="1" noChangeArrowheads="1" noChangeShapeType="1" noCrop="1"/>
              </p:cNvPicPr>
              <p:nvPr/>
            </p:nvPicPr>
            <p:blipFill>
              <a:blip r:embed="rId14"/>
              <a:stretch>
                <a:fillRect/>
              </a:stretch>
            </p:blipFill>
            <p:spPr>
              <a:xfrm>
                <a:off x="4133743" y="1273367"/>
                <a:ext cx="1675111" cy="3185733"/>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5" name="3D Model 4" descr="Blood pressure cuff">
                <a:extLst>
                  <a:ext uri="{FF2B5EF4-FFF2-40B4-BE49-F238E27FC236}">
                    <a16:creationId xmlns:a16="http://schemas.microsoft.com/office/drawing/2014/main" id="{B13CB8EC-CE3D-41BF-9C0B-69C5B39BA9A4}"/>
                  </a:ext>
                </a:extLst>
              </p:cNvPr>
              <p:cNvGraphicFramePr>
                <a:graphicFrameLocks noChangeAspect="1"/>
              </p:cNvGraphicFramePr>
              <p:nvPr>
                <p:extLst>
                  <p:ext uri="{D42A27DB-BD31-4B8C-83A1-F6EECF244321}">
                    <p14:modId xmlns:p14="http://schemas.microsoft.com/office/powerpoint/2010/main" val="54909012"/>
                  </p:ext>
                </p:extLst>
              </p:nvPr>
            </p:nvGraphicFramePr>
            <p:xfrm rot="826316">
              <a:off x="5263632" y="2761832"/>
              <a:ext cx="1289770" cy="1265435"/>
            </p:xfrm>
            <a:graphic>
              <a:graphicData uri="http://schemas.microsoft.com/office/drawing/2017/model3d">
                <am3d:model3d r:embed="rId15">
                  <am3d:spPr>
                    <a:xfrm rot="826316">
                      <a:off x="0" y="0"/>
                      <a:ext cx="1289770" cy="1265435"/>
                    </a:xfrm>
                    <a:prstGeom prst="rect">
                      <a:avLst/>
                    </a:prstGeom>
                  </am3d:spPr>
                  <am3d:camera>
                    <am3d:pos x="0" y="0" z="55904608"/>
                    <am3d:up dx="0" dy="36000000" dz="0"/>
                    <am3d:lookAt x="0" y="0" z="0"/>
                    <am3d:perspective fov="2700000"/>
                  </am3d:camera>
                  <am3d:trans>
                    <am3d:meterPerModelUnit n="4590063" d="1000000"/>
                    <am3d:preTrans dx="-1167474" dy="-1630239" dz="0"/>
                    <am3d:scale>
                      <am3d:sx n="1000000" d="1000000"/>
                      <am3d:sy n="1000000" d="1000000"/>
                      <am3d:sz n="1000000" d="1000000"/>
                    </am3d:scale>
                    <am3d:rot ax="4980734" ay="426685" az="2716896"/>
                    <am3d:postTrans dx="0" dy="0" dz="0"/>
                  </am3d:trans>
                  <am3d:attrSrcUrl r:id="rId16"/>
                  <am3d:raster rName="Office3DRenderer" rVer="16.0.8326">
                    <am3d:blip r:embed="rId17"/>
                  </am3d:raster>
                  <am3d:objViewport viewportSz="16182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Blood pressure cuff">
                <a:extLst>
                  <a:ext uri="{FF2B5EF4-FFF2-40B4-BE49-F238E27FC236}">
                    <a16:creationId xmlns:a16="http://schemas.microsoft.com/office/drawing/2014/main" xmlns="" id="{B13CB8EC-CE3D-41BF-9C0B-69C5B39BA9A4}"/>
                  </a:ext>
                </a:extLst>
              </p:cNvPr>
              <p:cNvPicPr>
                <a:picLocks noGrp="1" noRot="1" noChangeAspect="1" noMove="1" noResize="1" noEditPoints="1" noAdjustHandles="1" noChangeArrowheads="1" noChangeShapeType="1" noCrop="1"/>
              </p:cNvPicPr>
              <p:nvPr/>
            </p:nvPicPr>
            <p:blipFill>
              <a:blip r:embed="rId18"/>
              <a:stretch>
                <a:fillRect/>
              </a:stretch>
            </p:blipFill>
            <p:spPr>
              <a:xfrm rot="826316">
                <a:off x="5263632" y="2761832"/>
                <a:ext cx="1289770" cy="1265435"/>
              </a:xfrm>
              <a:prstGeom prst="rect">
                <a:avLst/>
              </a:prstGeom>
            </p:spPr>
          </p:pic>
        </mc:Fallback>
      </mc:AlternateContent>
      <p:sp>
        <p:nvSpPr>
          <p:cNvPr id="14" name="TextBox 13">
            <a:extLst>
              <a:ext uri="{FF2B5EF4-FFF2-40B4-BE49-F238E27FC236}">
                <a16:creationId xmlns:a16="http://schemas.microsoft.com/office/drawing/2014/main" xmlns="" id="{C24BA18B-9600-4588-9652-17762AA5D7CC}"/>
              </a:ext>
            </a:extLst>
          </p:cNvPr>
          <p:cNvSpPr txBox="1"/>
          <p:nvPr/>
        </p:nvSpPr>
        <p:spPr>
          <a:xfrm>
            <a:off x="7683189" y="1742688"/>
            <a:ext cx="4215161" cy="4401205"/>
          </a:xfrm>
          <a:prstGeom prst="rect">
            <a:avLst/>
          </a:prstGeom>
          <a:noFill/>
        </p:spPr>
        <p:txBody>
          <a:bodyPr wrap="square" rtlCol="0">
            <a:spAutoFit/>
          </a:bodyPr>
          <a:lstStyle/>
          <a:p>
            <a:r>
              <a:rPr lang="en-US" sz="2800" dirty="0">
                <a:solidFill>
                  <a:schemeClr val="bg1"/>
                </a:solidFill>
              </a:rPr>
              <a:t>Gets her hospital bed;</a:t>
            </a:r>
          </a:p>
          <a:p>
            <a:r>
              <a:rPr lang="en-US" sz="2800" dirty="0">
                <a:solidFill>
                  <a:schemeClr val="bg1"/>
                </a:solidFill>
              </a:rPr>
              <a:t>Vulnerable;</a:t>
            </a:r>
          </a:p>
          <a:p>
            <a:r>
              <a:rPr lang="en-US" sz="2800" dirty="0">
                <a:solidFill>
                  <a:schemeClr val="bg1"/>
                </a:solidFill>
              </a:rPr>
              <a:t>Relying on healthcare workers to keep her safe</a:t>
            </a:r>
          </a:p>
          <a:p>
            <a:r>
              <a:rPr lang="en-US" sz="2800" dirty="0">
                <a:solidFill>
                  <a:schemeClr val="bg1"/>
                </a:solidFill>
              </a:rPr>
              <a:t>Implicit trust</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r>
              <a:rPr lang="en-US" sz="2800" dirty="0">
                <a:solidFill>
                  <a:schemeClr val="bg1"/>
                </a:solidFill>
              </a:rPr>
              <a:t>What </a:t>
            </a:r>
            <a:r>
              <a:rPr lang="en-US" sz="2800" dirty="0" smtClean="0">
                <a:solidFill>
                  <a:schemeClr val="bg1"/>
                </a:solidFill>
              </a:rPr>
              <a:t>is the reality of her hospital environment….</a:t>
            </a:r>
            <a:endParaRPr lang="en-US" sz="2800" dirty="0">
              <a:solidFill>
                <a:schemeClr val="bg1"/>
              </a:solidFill>
            </a:endParaRPr>
          </a:p>
        </p:txBody>
      </p:sp>
      <p:pic>
        <p:nvPicPr>
          <p:cNvPr id="17" name="Picture 10">
            <a:extLst>
              <a:ext uri="{FF2B5EF4-FFF2-40B4-BE49-F238E27FC236}">
                <a16:creationId xmlns:a16="http://schemas.microsoft.com/office/drawing/2014/main" xmlns="" id="{00872E62-4C4E-4C1A-936A-E12B01737C6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40515" y="482575"/>
            <a:ext cx="1198601" cy="97824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8" name="Picture 9">
            <a:extLst>
              <a:ext uri="{FF2B5EF4-FFF2-40B4-BE49-F238E27FC236}">
                <a16:creationId xmlns:a16="http://schemas.microsoft.com/office/drawing/2014/main" xmlns="" id="{EEABBD7C-817D-4578-84F1-8B3835186B1A}"/>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9231" t="1" b="407"/>
          <a:stretch/>
        </p:blipFill>
        <p:spPr bwMode="auto">
          <a:xfrm>
            <a:off x="3406655" y="1632016"/>
            <a:ext cx="448734" cy="978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45285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Content Placeholder 30">
            <a:extLst>
              <a:ext uri="{FF2B5EF4-FFF2-40B4-BE49-F238E27FC236}">
                <a16:creationId xmlns:a16="http://schemas.microsoft.com/office/drawing/2014/main" xmlns="" id="{73619625-A316-4105-B140-443DE6027FD4}"/>
              </a:ext>
            </a:extLst>
          </p:cNvPr>
          <p:cNvPicPr>
            <a:picLocks noGrp="1" noChangeAspect="1"/>
          </p:cNvPicPr>
          <p:nvPr>
            <p:ph sz="half" idx="2"/>
          </p:nvPr>
        </p:nvPicPr>
        <p:blipFill>
          <a:blip r:embed="rId3"/>
          <a:stretch>
            <a:fillRect/>
          </a:stretch>
        </p:blipFill>
        <p:spPr>
          <a:xfrm>
            <a:off x="2355646" y="89211"/>
            <a:ext cx="3968953" cy="6688155"/>
          </a:xfrm>
          <a:prstGeom prst="rect">
            <a:avLst/>
          </a:prstGeom>
          <a:solidFill>
            <a:srgbClr val="92D050"/>
          </a:solidFill>
        </p:spPr>
      </p:pic>
      <p:pic>
        <p:nvPicPr>
          <p:cNvPr id="29" name="Content Placeholder 28">
            <a:extLst>
              <a:ext uri="{FF2B5EF4-FFF2-40B4-BE49-F238E27FC236}">
                <a16:creationId xmlns:a16="http://schemas.microsoft.com/office/drawing/2014/main" xmlns="" id="{391623EE-9207-4AE2-A984-5F31C2299B0E}"/>
              </a:ext>
            </a:extLst>
          </p:cNvPr>
          <p:cNvPicPr>
            <a:picLocks noGrp="1" noChangeAspect="1"/>
          </p:cNvPicPr>
          <p:nvPr>
            <p:ph sz="quarter" idx="4"/>
          </p:nvPr>
        </p:nvPicPr>
        <p:blipFill>
          <a:blip r:embed="rId4"/>
          <a:stretch>
            <a:fillRect/>
          </a:stretch>
        </p:blipFill>
        <p:spPr>
          <a:xfrm>
            <a:off x="7165679" y="89211"/>
            <a:ext cx="4193584" cy="6768790"/>
          </a:xfrm>
          <a:prstGeom prst="rect">
            <a:avLst/>
          </a:prstGeom>
          <a:solidFill>
            <a:srgbClr val="FF0000"/>
          </a:solidFill>
        </p:spPr>
      </p:pic>
      <mc:AlternateContent xmlns:mc="http://schemas.openxmlformats.org/markup-compatibility/2006">
        <mc:Choice xmlns:am3d="http://schemas.microsoft.com/office/drawing/2017/model3d" xmlns="" Requires="am3d">
          <p:graphicFrame>
            <p:nvGraphicFramePr>
              <p:cNvPr id="30" name="3D Model 29" descr="Virus">
                <a:extLst>
                  <a:ext uri="{FF2B5EF4-FFF2-40B4-BE49-F238E27FC236}">
                    <a16:creationId xmlns:a16="http://schemas.microsoft.com/office/drawing/2014/main" id="{B029162F-2F15-4226-B6F9-C9131848C67D}"/>
                  </a:ext>
                </a:extLst>
              </p:cNvPr>
              <p:cNvGraphicFramePr>
                <a:graphicFrameLocks/>
              </p:cNvGraphicFramePr>
              <p:nvPr>
                <p:extLst>
                  <p:ext uri="{D42A27DB-BD31-4B8C-83A1-F6EECF244321}">
                    <p14:modId xmlns:p14="http://schemas.microsoft.com/office/powerpoint/2010/main" val="1655821547"/>
                  </p:ext>
                </p:extLst>
              </p:nvPr>
            </p:nvGraphicFramePr>
            <p:xfrm>
              <a:off x="10460942" y="1825861"/>
              <a:ext cx="430807" cy="824849"/>
            </p:xfrm>
            <a:graphic>
              <a:graphicData uri="http://schemas.microsoft.com/office/drawing/2017/model3d">
                <am3d:model3d r:embed="rId5">
                  <am3d:spPr>
                    <a:xfrm>
                      <a:off x="0" y="0"/>
                      <a:ext cx="430807" cy="824849"/>
                    </a:xfrm>
                    <a:prstGeom prst="rect">
                      <a:avLst/>
                    </a:prstGeom>
                  </am3d:spPr>
                  <am3d:camera>
                    <am3d:pos x="-1164389" y="1179625" z="72495517"/>
                    <am3d:up dx="0" dy="36000000" dz="0"/>
                    <am3d:lookAt x="-1164389" y="1179625" z="0"/>
                    <am3d:perspective fov="1597299"/>
                  </am3d:camera>
                  <am3d:trans>
                    <am3d:meterPerModelUnit n="2834934" d="1000000"/>
                    <am3d:preTrans dx="1089741" dy="124616" dz="-43075740"/>
                    <am3d:scale>
                      <am3d:sx n="1000000" d="1000000"/>
                      <am3d:sy n="1000000" d="1000000"/>
                      <am3d:sz n="1000000" d="1000000"/>
                    </am3d:scale>
                    <am3d:rot ax="1747947" ay="-294839" az="-164004"/>
                    <am3d:postTrans dx="-1164389" dy="1179625" dz="0"/>
                  </am3d:trans>
                  <am3d:attrSrcUrl r:id="rId6"/>
                  <am3d:raster rName="Office3DRenderer" rVer="16.0.8326">
                    <am3d:blip r:embed="rId7"/>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Virus">
                <a:extLst>
                  <a:ext uri="{FF2B5EF4-FFF2-40B4-BE49-F238E27FC236}">
                    <a16:creationId xmlns:a16="http://schemas.microsoft.com/office/drawing/2014/main" xmlns="" id="{B029162F-2F15-4226-B6F9-C9131848C67D}"/>
                  </a:ext>
                </a:extLst>
              </p:cNvPr>
              <p:cNvPicPr>
                <a:picLocks noGrp="1" noRot="1" noChangeAspect="1" noMove="1" noResize="1" noEditPoints="1" noAdjustHandles="1" noChangeArrowheads="1" noChangeShapeType="1" noCrop="1"/>
              </p:cNvPicPr>
              <p:nvPr/>
            </p:nvPicPr>
            <p:blipFill>
              <a:blip r:embed="rId8"/>
              <a:stretch>
                <a:fillRect/>
              </a:stretch>
            </p:blipFill>
            <p:spPr>
              <a:xfrm>
                <a:off x="10460942" y="1825861"/>
                <a:ext cx="430807" cy="824849"/>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2" name="3D Model 31" descr="Patien">
                <a:extLst>
                  <a:ext uri="{FF2B5EF4-FFF2-40B4-BE49-F238E27FC236}">
                    <a16:creationId xmlns:a16="http://schemas.microsoft.com/office/drawing/2014/main" id="{4025EEE1-E9C0-4654-BBD1-5D0C5E452A1C}"/>
                  </a:ext>
                </a:extLst>
              </p:cNvPr>
              <p:cNvGraphicFramePr>
                <a:graphicFrameLocks noChangeAspect="1"/>
              </p:cNvGraphicFramePr>
              <p:nvPr>
                <p:extLst>
                  <p:ext uri="{D42A27DB-BD31-4B8C-83A1-F6EECF244321}">
                    <p14:modId xmlns:p14="http://schemas.microsoft.com/office/powerpoint/2010/main" val="4209367944"/>
                  </p:ext>
                </p:extLst>
              </p:nvPr>
            </p:nvGraphicFramePr>
            <p:xfrm>
              <a:off x="278946" y="2681054"/>
              <a:ext cx="1541862" cy="3255880"/>
            </p:xfrm>
            <a:graphic>
              <a:graphicData uri="http://schemas.microsoft.com/office/drawing/2017/model3d">
                <am3d:model3d r:embed="rId9">
                  <am3d:spPr>
                    <a:xfrm>
                      <a:off x="0" y="0"/>
                      <a:ext cx="1541862" cy="3255880"/>
                    </a:xfrm>
                    <a:prstGeom prst="rect">
                      <a:avLst/>
                    </a:prstGeom>
                  </am3d:spPr>
                  <am3d:camera>
                    <am3d:pos x="0" y="0" z="58749149"/>
                    <am3d:up dx="0" dy="36000000" dz="0"/>
                    <am3d:lookAt x="0" y="0" z="0"/>
                    <am3d:perspective fov="2700000"/>
                  </am3d:camera>
                  <am3d:trans>
                    <am3d:meterPerModelUnit n="2434621" d="1000000"/>
                    <am3d:preTrans dx="2759214" dy="-745585" dz="-17527260"/>
                    <am3d:scale>
                      <am3d:sx n="1000000" d="1000000"/>
                      <am3d:sy n="1000000" d="1000000"/>
                      <am3d:sz n="1000000" d="1000000"/>
                    </am3d:scale>
                    <am3d:rot ax="50210" ay="2386792" az="32132"/>
                    <am3d:postTrans dx="0" dy="0" dz="0"/>
                  </am3d:trans>
                  <am3d:attrSrcUrl r:id="rId10"/>
                  <am3d:raster rName="Office3DRenderer" rVer="16.0.8326">
                    <am3d:blip r:embed="rId11"/>
                  </am3d:raster>
                  <am3d:objViewport viewportSz="40735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Patien">
                <a:extLst>
                  <a:ext uri="{FF2B5EF4-FFF2-40B4-BE49-F238E27FC236}">
                    <a16:creationId xmlns:a16="http://schemas.microsoft.com/office/drawing/2014/main" xmlns="" id="{4025EEE1-E9C0-4654-BBD1-5D0C5E452A1C}"/>
                  </a:ext>
                </a:extLst>
              </p:cNvPr>
              <p:cNvPicPr>
                <a:picLocks noGrp="1" noRot="1" noChangeAspect="1" noMove="1" noResize="1" noEditPoints="1" noAdjustHandles="1" noChangeArrowheads="1" noChangeShapeType="1" noCrop="1"/>
              </p:cNvPicPr>
              <p:nvPr/>
            </p:nvPicPr>
            <p:blipFill>
              <a:blip r:embed="rId12"/>
              <a:stretch>
                <a:fillRect/>
              </a:stretch>
            </p:blipFill>
            <p:spPr>
              <a:xfrm>
                <a:off x="278946" y="2681054"/>
                <a:ext cx="1541862" cy="3255880"/>
              </a:xfrm>
              <a:prstGeom prst="rect">
                <a:avLst/>
              </a:prstGeom>
            </p:spPr>
          </p:pic>
        </mc:Fallback>
      </mc:AlternateContent>
      <p:sp>
        <p:nvSpPr>
          <p:cNvPr id="3" name="Text Placeholder 2">
            <a:extLst>
              <a:ext uri="{FF2B5EF4-FFF2-40B4-BE49-F238E27FC236}">
                <a16:creationId xmlns:a16="http://schemas.microsoft.com/office/drawing/2014/main" xmlns="" id="{456C3765-3805-4A71-B9E9-17E3CC14A75C}"/>
              </a:ext>
            </a:extLst>
          </p:cNvPr>
          <p:cNvSpPr>
            <a:spLocks noGrp="1"/>
          </p:cNvSpPr>
          <p:nvPr>
            <p:ph type="body" idx="1"/>
          </p:nvPr>
        </p:nvSpPr>
        <p:spPr>
          <a:xfrm>
            <a:off x="2355647" y="280063"/>
            <a:ext cx="4193584" cy="639763"/>
          </a:xfrm>
        </p:spPr>
        <p:txBody>
          <a:bodyPr/>
          <a:lstStyle/>
          <a:p>
            <a:r>
              <a:rPr lang="en-US" sz="3000" dirty="0">
                <a:solidFill>
                  <a:schemeClr val="tx1"/>
                </a:solidFill>
              </a:rPr>
              <a:t>Thinks she is getting</a:t>
            </a:r>
            <a:endParaRPr lang="en-US" sz="3000" dirty="0"/>
          </a:p>
        </p:txBody>
      </p:sp>
      <p:sp>
        <p:nvSpPr>
          <p:cNvPr id="5" name="Text Placeholder 4">
            <a:extLst>
              <a:ext uri="{FF2B5EF4-FFF2-40B4-BE49-F238E27FC236}">
                <a16:creationId xmlns:a16="http://schemas.microsoft.com/office/drawing/2014/main" xmlns="" id="{2CDEAE2C-7A12-4811-A2F7-62CF18C8F03D}"/>
              </a:ext>
            </a:extLst>
          </p:cNvPr>
          <p:cNvSpPr>
            <a:spLocks noGrp="1"/>
          </p:cNvSpPr>
          <p:nvPr>
            <p:ph type="body" sz="quarter" idx="3"/>
          </p:nvPr>
        </p:nvSpPr>
        <p:spPr>
          <a:xfrm>
            <a:off x="6549231" y="280062"/>
            <a:ext cx="5389033" cy="639763"/>
          </a:xfrm>
        </p:spPr>
        <p:txBody>
          <a:bodyPr/>
          <a:lstStyle/>
          <a:p>
            <a:pPr algn="ctr"/>
            <a:r>
              <a:rPr lang="en-US" sz="3000" dirty="0" smtClean="0">
                <a:solidFill>
                  <a:schemeClr val="tx1"/>
                </a:solidFill>
              </a:rPr>
              <a:t>But could be getting</a:t>
            </a:r>
            <a:endParaRPr lang="en-US" sz="3000" dirty="0">
              <a:solidFill>
                <a:schemeClr val="tx1"/>
              </a:solidFill>
            </a:endParaRPr>
          </a:p>
        </p:txBody>
      </p:sp>
    </p:spTree>
    <p:extLst>
      <p:ext uri="{BB962C8B-B14F-4D97-AF65-F5344CB8AC3E}">
        <p14:creationId xmlns:p14="http://schemas.microsoft.com/office/powerpoint/2010/main" val="39918980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211621557"/>
              </p:ext>
            </p:extLst>
          </p:nvPr>
        </p:nvGraphicFramePr>
        <p:xfrm>
          <a:off x="869650" y="1307940"/>
          <a:ext cx="10782899" cy="4961682"/>
        </p:xfrm>
        <a:graphic>
          <a:graphicData uri="http://schemas.openxmlformats.org/drawingml/2006/table">
            <a:tbl>
              <a:tblPr firstRow="1" bandRow="1">
                <a:tableStyleId>{08FB837D-C827-4EFA-A057-4D05807E0F7C}</a:tableStyleId>
              </a:tblPr>
              <a:tblGrid>
                <a:gridCol w="3072085">
                  <a:extLst>
                    <a:ext uri="{9D8B030D-6E8A-4147-A177-3AD203B41FA5}">
                      <a16:colId xmlns:a16="http://schemas.microsoft.com/office/drawing/2014/main" xmlns="" val="20000"/>
                    </a:ext>
                  </a:extLst>
                </a:gridCol>
                <a:gridCol w="2681092">
                  <a:extLst>
                    <a:ext uri="{9D8B030D-6E8A-4147-A177-3AD203B41FA5}">
                      <a16:colId xmlns:a16="http://schemas.microsoft.com/office/drawing/2014/main" xmlns="" val="20001"/>
                    </a:ext>
                  </a:extLst>
                </a:gridCol>
                <a:gridCol w="5029722">
                  <a:extLst>
                    <a:ext uri="{9D8B030D-6E8A-4147-A177-3AD203B41FA5}">
                      <a16:colId xmlns:a16="http://schemas.microsoft.com/office/drawing/2014/main" xmlns="" val="20002"/>
                    </a:ext>
                  </a:extLst>
                </a:gridCol>
              </a:tblGrid>
              <a:tr h="945487">
                <a:tc>
                  <a:txBody>
                    <a:bodyPr/>
                    <a:lstStyle/>
                    <a:p>
                      <a:pPr algn="ctr"/>
                      <a:r>
                        <a:rPr lang="en-US" sz="2400" dirty="0"/>
                        <a:t>Organism</a:t>
                      </a:r>
                      <a:endParaRPr lang="en-US" sz="2400" dirty="0">
                        <a:solidFill>
                          <a:schemeClr val="tx1"/>
                        </a:solidFill>
                      </a:endParaRPr>
                    </a:p>
                  </a:txBody>
                  <a:tcPr marL="68580" marR="68580" marT="34290" marB="34290"/>
                </a:tc>
                <a:tc>
                  <a:txBody>
                    <a:bodyPr/>
                    <a:lstStyle/>
                    <a:p>
                      <a:pPr algn="ctr"/>
                      <a:r>
                        <a:rPr lang="en-US" sz="2400" dirty="0"/>
                        <a:t>Risk</a:t>
                      </a:r>
                      <a:endParaRPr lang="en-US" sz="2400" dirty="0">
                        <a:solidFill>
                          <a:schemeClr val="tx1"/>
                        </a:solidFill>
                      </a:endParaRPr>
                    </a:p>
                  </a:txBody>
                  <a:tcPr marL="68580" marR="68580" marT="34290" marB="34290"/>
                </a:tc>
                <a:tc>
                  <a:txBody>
                    <a:bodyPr/>
                    <a:lstStyle/>
                    <a:p>
                      <a:pPr algn="ctr"/>
                      <a:r>
                        <a:rPr lang="en-US" sz="2400" dirty="0"/>
                        <a:t>Reference</a:t>
                      </a:r>
                      <a:endParaRPr lang="en-US" sz="2400" dirty="0">
                        <a:solidFill>
                          <a:schemeClr val="tx1"/>
                        </a:solidFill>
                      </a:endParaRPr>
                    </a:p>
                  </a:txBody>
                  <a:tcPr marL="68580" marR="68580" marT="34290" marB="34290"/>
                </a:tc>
                <a:extLst>
                  <a:ext uri="{0D108BD9-81ED-4DB2-BD59-A6C34878D82A}">
                    <a16:rowId xmlns:a16="http://schemas.microsoft.com/office/drawing/2014/main" xmlns="" val="10000"/>
                  </a:ext>
                </a:extLst>
              </a:tr>
              <a:tr h="845961">
                <a:tc>
                  <a:txBody>
                    <a:bodyPr/>
                    <a:lstStyle/>
                    <a:p>
                      <a:pPr>
                        <a:lnSpc>
                          <a:spcPct val="150000"/>
                        </a:lnSpc>
                      </a:pPr>
                      <a:r>
                        <a:rPr lang="en-US" sz="2400" dirty="0"/>
                        <a:t>MRSA</a:t>
                      </a:r>
                    </a:p>
                  </a:txBody>
                  <a:tcPr marL="68580" marR="68580" marT="34290" marB="34290"/>
                </a:tc>
                <a:tc>
                  <a:txBody>
                    <a:bodyPr/>
                    <a:lstStyle/>
                    <a:p>
                      <a:pPr algn="ctr">
                        <a:lnSpc>
                          <a:spcPct val="150000"/>
                        </a:lnSpc>
                      </a:pPr>
                      <a:r>
                        <a:rPr lang="en-US" sz="2400" dirty="0"/>
                        <a:t>1.3-1.4</a:t>
                      </a:r>
                      <a:endParaRPr lang="en-US" sz="2400" b="1" dirty="0"/>
                    </a:p>
                  </a:txBody>
                  <a:tcPr marL="68580" marR="68580" marT="34290" marB="34290"/>
                </a:tc>
                <a:tc rowSpan="2">
                  <a:txBody>
                    <a:bodyPr/>
                    <a:lstStyle/>
                    <a:p>
                      <a:r>
                        <a:rPr lang="en-US" sz="2400" dirty="0"/>
                        <a:t>Data</a:t>
                      </a:r>
                      <a:r>
                        <a:rPr lang="en-US" sz="2400" baseline="0" dirty="0"/>
                        <a:t> D. </a:t>
                      </a:r>
                      <a:r>
                        <a:rPr lang="en-US" sz="2400" dirty="0"/>
                        <a:t>Arch Intern Med, 2001</a:t>
                      </a:r>
                    </a:p>
                    <a:p>
                      <a:r>
                        <a:rPr lang="en-US" sz="2400" dirty="0"/>
                        <a:t>Huang S. Arch Intern Med, 2006</a:t>
                      </a:r>
                    </a:p>
                  </a:txBody>
                  <a:tcPr marL="68580" marR="68580" marT="34290" marB="34290" anchor="ctr"/>
                </a:tc>
                <a:extLst>
                  <a:ext uri="{0D108BD9-81ED-4DB2-BD59-A6C34878D82A}">
                    <a16:rowId xmlns:a16="http://schemas.microsoft.com/office/drawing/2014/main" xmlns="" val="10001"/>
                  </a:ext>
                </a:extLst>
              </a:tr>
              <a:tr h="873308">
                <a:tc>
                  <a:txBody>
                    <a:bodyPr/>
                    <a:lstStyle/>
                    <a:p>
                      <a:pPr>
                        <a:lnSpc>
                          <a:spcPct val="150000"/>
                        </a:lnSpc>
                      </a:pPr>
                      <a:r>
                        <a:rPr lang="en-US" sz="2400" dirty="0"/>
                        <a:t>VRE</a:t>
                      </a:r>
                    </a:p>
                  </a:txBody>
                  <a:tcPr marL="68580" marR="68580" marT="34290" marB="34290"/>
                </a:tc>
                <a:tc>
                  <a:txBody>
                    <a:bodyPr/>
                    <a:lstStyle/>
                    <a:p>
                      <a:pPr algn="ctr">
                        <a:lnSpc>
                          <a:spcPct val="150000"/>
                        </a:lnSpc>
                      </a:pPr>
                      <a:r>
                        <a:rPr lang="en-US" sz="2400" dirty="0"/>
                        <a:t>1.4</a:t>
                      </a:r>
                      <a:endParaRPr lang="en-US" sz="2400" b="1" dirty="0"/>
                    </a:p>
                  </a:txBody>
                  <a:tcPr marL="68580" marR="68580" marT="34290" marB="34290"/>
                </a:tc>
                <a:tc vMerge="1">
                  <a:txBody>
                    <a:bodyPr/>
                    <a:lstStyle/>
                    <a:p>
                      <a:endParaRPr lang="en-US" dirty="0"/>
                    </a:p>
                  </a:txBody>
                  <a:tcPr/>
                </a:tc>
                <a:extLst>
                  <a:ext uri="{0D108BD9-81ED-4DB2-BD59-A6C34878D82A}">
                    <a16:rowId xmlns:a16="http://schemas.microsoft.com/office/drawing/2014/main" xmlns="" val="10002"/>
                  </a:ext>
                </a:extLst>
              </a:tr>
              <a:tr h="795241">
                <a:tc>
                  <a:txBody>
                    <a:bodyPr/>
                    <a:lstStyle/>
                    <a:p>
                      <a:pPr>
                        <a:lnSpc>
                          <a:spcPct val="150000"/>
                        </a:lnSpc>
                      </a:pPr>
                      <a:r>
                        <a:rPr lang="en-US" sz="2400" dirty="0"/>
                        <a:t>C difficile</a:t>
                      </a:r>
                      <a:endParaRPr lang="en-US" sz="2400" i="1" dirty="0"/>
                    </a:p>
                  </a:txBody>
                  <a:tcPr marL="68580" marR="68580" marT="34290" marB="34290"/>
                </a:tc>
                <a:tc>
                  <a:txBody>
                    <a:bodyPr/>
                    <a:lstStyle/>
                    <a:p>
                      <a:pPr algn="ctr">
                        <a:lnSpc>
                          <a:spcPct val="150000"/>
                        </a:lnSpc>
                      </a:pPr>
                      <a:r>
                        <a:rPr lang="en-US" sz="2400" dirty="0"/>
                        <a:t>2.35</a:t>
                      </a:r>
                      <a:endParaRPr lang="en-US" sz="2400" b="1" baseline="0" dirty="0"/>
                    </a:p>
                  </a:txBody>
                  <a:tcPr marL="68580" marR="68580" marT="34290" marB="34290"/>
                </a:tc>
                <a:tc>
                  <a:txBody>
                    <a:bodyPr/>
                    <a:lstStyle/>
                    <a:p>
                      <a:r>
                        <a:rPr lang="en-US" sz="2400" dirty="0" err="1"/>
                        <a:t>Shaughnessy</a:t>
                      </a:r>
                      <a:r>
                        <a:rPr lang="en-US" sz="2400" baseline="0" dirty="0"/>
                        <a:t> M. ICHE 2011</a:t>
                      </a:r>
                      <a:endParaRPr lang="en-US" sz="2400" dirty="0"/>
                    </a:p>
                  </a:txBody>
                  <a:tcPr marL="68580" marR="68580" marT="34290" marB="34290"/>
                </a:tc>
                <a:extLst>
                  <a:ext uri="{0D108BD9-81ED-4DB2-BD59-A6C34878D82A}">
                    <a16:rowId xmlns:a16="http://schemas.microsoft.com/office/drawing/2014/main" xmlns="" val="10003"/>
                  </a:ext>
                </a:extLst>
              </a:tr>
              <a:tr h="655724">
                <a:tc>
                  <a:txBody>
                    <a:bodyPr/>
                    <a:lstStyle/>
                    <a:p>
                      <a:pPr>
                        <a:lnSpc>
                          <a:spcPct val="150000"/>
                        </a:lnSpc>
                      </a:pPr>
                      <a:r>
                        <a:rPr lang="en-US" sz="2400" dirty="0"/>
                        <a:t>MDR-PA</a:t>
                      </a:r>
                    </a:p>
                  </a:txBody>
                  <a:tcPr marL="68580" marR="68580" marT="34290" marB="34290"/>
                </a:tc>
                <a:tc>
                  <a:txBody>
                    <a:bodyPr/>
                    <a:lstStyle/>
                    <a:p>
                      <a:pPr algn="ctr">
                        <a:lnSpc>
                          <a:spcPct val="150000"/>
                        </a:lnSpc>
                      </a:pPr>
                      <a:r>
                        <a:rPr lang="en-US" sz="2400" dirty="0"/>
                        <a:t>2.3</a:t>
                      </a:r>
                      <a:endParaRPr lang="en-US" sz="2400" b="1" dirty="0"/>
                    </a:p>
                  </a:txBody>
                  <a:tcPr marL="68580" marR="68580" marT="34290" marB="34290"/>
                </a:tc>
                <a:tc rowSpan="2">
                  <a:txBody>
                    <a:bodyPr/>
                    <a:lstStyle/>
                    <a:p>
                      <a:r>
                        <a:rPr lang="en-US" sz="2400" dirty="0" err="1"/>
                        <a:t>Nseir</a:t>
                      </a:r>
                      <a:r>
                        <a:rPr lang="en-US" sz="2400" dirty="0"/>
                        <a:t> S.</a:t>
                      </a:r>
                      <a:r>
                        <a:rPr lang="en-US" sz="2400" baseline="0" dirty="0"/>
                        <a:t> </a:t>
                      </a:r>
                      <a:r>
                        <a:rPr lang="en-US" sz="2400" baseline="0" dirty="0" err="1"/>
                        <a:t>Clin</a:t>
                      </a:r>
                      <a:r>
                        <a:rPr lang="en-US" sz="2400" baseline="0" dirty="0"/>
                        <a:t> </a:t>
                      </a:r>
                      <a:r>
                        <a:rPr lang="en-US" sz="2400" baseline="0" dirty="0" err="1"/>
                        <a:t>Micriobol</a:t>
                      </a:r>
                      <a:r>
                        <a:rPr lang="en-US" sz="2400" baseline="0" dirty="0"/>
                        <a:t> Infect, 2010 </a:t>
                      </a:r>
                      <a:endParaRPr lang="en-US" sz="2400" dirty="0"/>
                    </a:p>
                  </a:txBody>
                  <a:tcPr marL="68580" marR="68580" marT="34290" marB="34290" anchor="ctr"/>
                </a:tc>
                <a:extLst>
                  <a:ext uri="{0D108BD9-81ED-4DB2-BD59-A6C34878D82A}">
                    <a16:rowId xmlns:a16="http://schemas.microsoft.com/office/drawing/2014/main" xmlns="" val="10004"/>
                  </a:ext>
                </a:extLst>
              </a:tr>
              <a:tr h="845961">
                <a:tc>
                  <a:txBody>
                    <a:bodyPr/>
                    <a:lstStyle/>
                    <a:p>
                      <a:pPr>
                        <a:lnSpc>
                          <a:spcPct val="150000"/>
                        </a:lnSpc>
                      </a:pPr>
                      <a:r>
                        <a:rPr lang="en-US" sz="2100" dirty="0"/>
                        <a:t>MDR-AB</a:t>
                      </a:r>
                    </a:p>
                  </a:txBody>
                  <a:tcPr marL="68580" marR="68580" marT="34290" marB="34290"/>
                </a:tc>
                <a:tc>
                  <a:txBody>
                    <a:bodyPr/>
                    <a:lstStyle/>
                    <a:p>
                      <a:pPr algn="ctr">
                        <a:lnSpc>
                          <a:spcPct val="150000"/>
                        </a:lnSpc>
                      </a:pPr>
                      <a:r>
                        <a:rPr lang="en-US" sz="2100" dirty="0"/>
                        <a:t>4.2</a:t>
                      </a:r>
                      <a:endParaRPr lang="en-US" sz="2100" b="1" dirty="0"/>
                    </a:p>
                  </a:txBody>
                  <a:tcPr marL="68580" marR="68580" marT="34290" marB="34290"/>
                </a:tc>
                <a:tc vMerge="1">
                  <a:txBody>
                    <a:bodyPr/>
                    <a:lstStyle/>
                    <a:p>
                      <a:endParaRPr lang="en-US" dirty="0"/>
                    </a:p>
                  </a:txBody>
                  <a:tcPr/>
                </a:tc>
                <a:extLst>
                  <a:ext uri="{0D108BD9-81ED-4DB2-BD59-A6C34878D82A}">
                    <a16:rowId xmlns:a16="http://schemas.microsoft.com/office/drawing/2014/main" xmlns="" val="10005"/>
                  </a:ext>
                </a:extLst>
              </a:tr>
            </a:tbl>
          </a:graphicData>
        </a:graphic>
      </p:graphicFrame>
      <p:sp>
        <p:nvSpPr>
          <p:cNvPr id="5" name="Title 4">
            <a:extLst>
              <a:ext uri="{FF2B5EF4-FFF2-40B4-BE49-F238E27FC236}">
                <a16:creationId xmlns:a16="http://schemas.microsoft.com/office/drawing/2014/main" xmlns="" id="{AF65C549-D4BE-4CC7-B85A-6F1480D05433}"/>
              </a:ext>
            </a:extLst>
          </p:cNvPr>
          <p:cNvSpPr>
            <a:spLocks noGrp="1"/>
          </p:cNvSpPr>
          <p:nvPr>
            <p:ph type="title"/>
          </p:nvPr>
        </p:nvSpPr>
        <p:spPr/>
        <p:txBody>
          <a:bodyPr/>
          <a:lstStyle/>
          <a:p>
            <a:r>
              <a:rPr lang="en-US" b="0" dirty="0"/>
              <a:t>Is she at risk? </a:t>
            </a:r>
          </a:p>
        </p:txBody>
      </p:sp>
      <p:pic>
        <p:nvPicPr>
          <p:cNvPr id="2" name="Picture 1"/>
          <p:cNvPicPr>
            <a:picLocks noChangeAspect="1"/>
          </p:cNvPicPr>
          <p:nvPr/>
        </p:nvPicPr>
        <p:blipFill>
          <a:blip r:embed="rId3"/>
          <a:stretch>
            <a:fillRect/>
          </a:stretch>
        </p:blipFill>
        <p:spPr>
          <a:xfrm>
            <a:off x="4422938" y="6356672"/>
            <a:ext cx="2920237" cy="371888"/>
          </a:xfrm>
          <a:prstGeom prst="rect">
            <a:avLst/>
          </a:prstGeom>
        </p:spPr>
      </p:pic>
    </p:spTree>
    <p:extLst>
      <p:ext uri="{BB962C8B-B14F-4D97-AF65-F5344CB8AC3E}">
        <p14:creationId xmlns:p14="http://schemas.microsoft.com/office/powerpoint/2010/main" val="37807808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E0D1C9-06C1-4F02-854D-48A246B432A3}"/>
              </a:ext>
            </a:extLst>
          </p:cNvPr>
          <p:cNvSpPr>
            <a:spLocks noGrp="1"/>
          </p:cNvSpPr>
          <p:nvPr>
            <p:ph type="title"/>
          </p:nvPr>
        </p:nvSpPr>
        <p:spPr/>
        <p:txBody>
          <a:bodyPr/>
          <a:lstStyle/>
          <a:p>
            <a:r>
              <a:rPr lang="en-US" b="0" dirty="0"/>
              <a:t>Risk may be even higher…</a:t>
            </a:r>
          </a:p>
        </p:txBody>
      </p:sp>
      <p:sp>
        <p:nvSpPr>
          <p:cNvPr id="3" name="Content Placeholder 2">
            <a:extLst>
              <a:ext uri="{FF2B5EF4-FFF2-40B4-BE49-F238E27FC236}">
                <a16:creationId xmlns:a16="http://schemas.microsoft.com/office/drawing/2014/main" xmlns="" id="{0712E65B-F071-4EC5-9DF4-78C5A7446631}"/>
              </a:ext>
            </a:extLst>
          </p:cNvPr>
          <p:cNvSpPr>
            <a:spLocks noGrp="1"/>
          </p:cNvSpPr>
          <p:nvPr>
            <p:ph idx="1"/>
          </p:nvPr>
        </p:nvSpPr>
        <p:spPr>
          <a:xfrm>
            <a:off x="1079500" y="1534584"/>
            <a:ext cx="10363200" cy="4114800"/>
          </a:xfrm>
        </p:spPr>
        <p:txBody>
          <a:bodyPr/>
          <a:lstStyle/>
          <a:p>
            <a:r>
              <a:rPr lang="en-US" dirty="0"/>
              <a:t>2006-2012, 4 hospitals NYC</a:t>
            </a:r>
          </a:p>
          <a:p>
            <a:r>
              <a:rPr lang="en-US" dirty="0"/>
              <a:t>761,426 inpatients, matched case control study</a:t>
            </a:r>
          </a:p>
          <a:p>
            <a:r>
              <a:rPr lang="en-US" dirty="0"/>
              <a:t>multivariable analysis controlling for exposures &amp; patient characteristics</a:t>
            </a:r>
          </a:p>
          <a:p>
            <a:pPr lvl="1"/>
            <a:r>
              <a:rPr lang="en-US" dirty="0"/>
              <a:t>5.83 odds of cases been exposed to prior bed occupant w/ same organism (95% [CI], 3.62–9.39), </a:t>
            </a:r>
          </a:p>
          <a:p>
            <a:pPr lvl="1"/>
            <a:r>
              <a:rPr lang="en-US" dirty="0"/>
              <a:t>4.82 odds of cases having been exposed to a roommate w/ the same organism (95% CI, 3.67–6.34).</a:t>
            </a:r>
          </a:p>
          <a:p>
            <a:endParaRPr lang="en-US" dirty="0"/>
          </a:p>
        </p:txBody>
      </p:sp>
      <p:sp>
        <p:nvSpPr>
          <p:cNvPr id="4" name="Footer Placeholder 3">
            <a:extLst>
              <a:ext uri="{FF2B5EF4-FFF2-40B4-BE49-F238E27FC236}">
                <a16:creationId xmlns:a16="http://schemas.microsoft.com/office/drawing/2014/main" xmlns="" id="{C8487E02-B394-45DF-92FF-D5B9C2379912}"/>
              </a:ext>
            </a:extLst>
          </p:cNvPr>
          <p:cNvSpPr>
            <a:spLocks noGrp="1"/>
          </p:cNvSpPr>
          <p:nvPr>
            <p:ph type="ftr" sz="quarter" idx="11"/>
          </p:nvPr>
        </p:nvSpPr>
        <p:spPr>
          <a:xfrm>
            <a:off x="0" y="6130544"/>
            <a:ext cx="11899076" cy="141816"/>
          </a:xfrm>
        </p:spPr>
        <p:txBody>
          <a:bodyPr/>
          <a:lstStyle/>
          <a:p>
            <a:pPr algn="l"/>
            <a:r>
              <a:rPr lang="en-US" dirty="0"/>
              <a:t>B Cohen et al. Association Between Healthcare-Associated Infection and Exposure to Hospital Roommates and Previous Bed Occupants with the Same Organism. Inf control Hosp Epi. 2018 May </a:t>
            </a:r>
          </a:p>
        </p:txBody>
      </p:sp>
    </p:spTree>
    <p:extLst>
      <p:ext uri="{BB962C8B-B14F-4D97-AF65-F5344CB8AC3E}">
        <p14:creationId xmlns:p14="http://schemas.microsoft.com/office/powerpoint/2010/main" val="41247668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1761BC-320E-4EF5-9265-CBFB0191C254}"/>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xmlns="" id="{2EAC9503-8D51-4F33-B85C-F197AF9DBDA3}"/>
              </a:ext>
            </a:extLst>
          </p:cNvPr>
          <p:cNvSpPr>
            <a:spLocks noGrp="1"/>
          </p:cNvSpPr>
          <p:nvPr>
            <p:ph type="ftr" sz="quarter" idx="11"/>
          </p:nvPr>
        </p:nvSpPr>
        <p:spPr>
          <a:xfrm>
            <a:off x="0" y="6101573"/>
            <a:ext cx="11982203" cy="364843"/>
          </a:xfrm>
        </p:spPr>
        <p:txBody>
          <a:bodyPr/>
          <a:lstStyle/>
          <a:p>
            <a:pPr algn="l"/>
            <a:r>
              <a:rPr lang="en-US" dirty="0"/>
              <a:t>B Cohen et al. Association Between Healthcare-Associated Infection and Exposure to Hospital Roommates and Previous Bed Occupants with the Same Organism. Inf control Hosp Epi. 2018 May </a:t>
            </a:r>
          </a:p>
        </p:txBody>
      </p:sp>
      <p:pic>
        <p:nvPicPr>
          <p:cNvPr id="8" name="Content Placeholder 7">
            <a:extLst>
              <a:ext uri="{FF2B5EF4-FFF2-40B4-BE49-F238E27FC236}">
                <a16:creationId xmlns:a16="http://schemas.microsoft.com/office/drawing/2014/main" xmlns="" id="{F33DFB81-EEF5-472C-A3A8-1E6AB5F4CEAD}"/>
              </a:ext>
            </a:extLst>
          </p:cNvPr>
          <p:cNvPicPr>
            <a:picLocks noGrp="1" noChangeAspect="1"/>
          </p:cNvPicPr>
          <p:nvPr>
            <p:ph idx="1"/>
          </p:nvPr>
        </p:nvPicPr>
        <p:blipFill>
          <a:blip r:embed="rId2"/>
          <a:stretch>
            <a:fillRect/>
          </a:stretch>
        </p:blipFill>
        <p:spPr>
          <a:xfrm>
            <a:off x="1259361" y="1077061"/>
            <a:ext cx="9435770" cy="4926905"/>
          </a:xfrm>
          <a:prstGeom prst="rect">
            <a:avLst/>
          </a:prstGeom>
        </p:spPr>
      </p:pic>
    </p:spTree>
    <p:extLst>
      <p:ext uri="{BB962C8B-B14F-4D97-AF65-F5344CB8AC3E}">
        <p14:creationId xmlns:p14="http://schemas.microsoft.com/office/powerpoint/2010/main" val="3259609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Content Placeholder 30">
            <a:extLst>
              <a:ext uri="{FF2B5EF4-FFF2-40B4-BE49-F238E27FC236}">
                <a16:creationId xmlns:a16="http://schemas.microsoft.com/office/drawing/2014/main" xmlns="" id="{73619625-A316-4105-B140-443DE6027FD4}"/>
              </a:ext>
            </a:extLst>
          </p:cNvPr>
          <p:cNvPicPr>
            <a:picLocks noGrp="1" noChangeAspect="1"/>
          </p:cNvPicPr>
          <p:nvPr>
            <p:ph sz="half" idx="2"/>
          </p:nvPr>
        </p:nvPicPr>
        <p:blipFill>
          <a:blip r:embed="rId3"/>
          <a:stretch>
            <a:fillRect/>
          </a:stretch>
        </p:blipFill>
        <p:spPr>
          <a:xfrm>
            <a:off x="2679700" y="169845"/>
            <a:ext cx="3968953" cy="6688155"/>
          </a:xfrm>
          <a:prstGeom prst="rect">
            <a:avLst/>
          </a:prstGeom>
          <a:solidFill>
            <a:srgbClr val="92D050"/>
          </a:solidFill>
        </p:spPr>
      </p:pic>
      <p:pic>
        <p:nvPicPr>
          <p:cNvPr id="29" name="Content Placeholder 28">
            <a:extLst>
              <a:ext uri="{FF2B5EF4-FFF2-40B4-BE49-F238E27FC236}">
                <a16:creationId xmlns:a16="http://schemas.microsoft.com/office/drawing/2014/main" xmlns="" id="{391623EE-9207-4AE2-A984-5F31C2299B0E}"/>
              </a:ext>
            </a:extLst>
          </p:cNvPr>
          <p:cNvPicPr>
            <a:picLocks noGrp="1" noChangeAspect="1"/>
          </p:cNvPicPr>
          <p:nvPr>
            <p:ph sz="quarter" idx="4"/>
          </p:nvPr>
        </p:nvPicPr>
        <p:blipFill>
          <a:blip r:embed="rId4"/>
          <a:stretch>
            <a:fillRect/>
          </a:stretch>
        </p:blipFill>
        <p:spPr>
          <a:xfrm>
            <a:off x="7998416" y="89210"/>
            <a:ext cx="4193584" cy="6768790"/>
          </a:xfrm>
          <a:prstGeom prst="rect">
            <a:avLst/>
          </a:prstGeom>
          <a:solidFill>
            <a:srgbClr val="FF0000"/>
          </a:solidFill>
        </p:spPr>
      </p:pic>
      <mc:AlternateContent xmlns:mc="http://schemas.openxmlformats.org/markup-compatibility/2006">
        <mc:Choice xmlns:am3d="http://schemas.microsoft.com/office/drawing/2017/model3d" xmlns="" Requires="am3d">
          <p:graphicFrame>
            <p:nvGraphicFramePr>
              <p:cNvPr id="30" name="3D Model 29" descr="Virus">
                <a:extLst>
                  <a:ext uri="{FF2B5EF4-FFF2-40B4-BE49-F238E27FC236}">
                    <a16:creationId xmlns:a16="http://schemas.microsoft.com/office/drawing/2014/main" id="{B029162F-2F15-4226-B6F9-C9131848C67D}"/>
                  </a:ext>
                </a:extLst>
              </p:cNvPr>
              <p:cNvGraphicFramePr>
                <a:graphicFrameLocks/>
              </p:cNvGraphicFramePr>
              <p:nvPr>
                <p:extLst/>
              </p:nvPr>
            </p:nvGraphicFramePr>
            <p:xfrm>
              <a:off x="10460942" y="1825861"/>
              <a:ext cx="430807" cy="824849"/>
            </p:xfrm>
            <a:graphic>
              <a:graphicData uri="http://schemas.microsoft.com/office/drawing/2017/model3d">
                <am3d:model3d r:embed="rId5">
                  <am3d:spPr>
                    <a:xfrm>
                      <a:off x="0" y="0"/>
                      <a:ext cx="430807" cy="824849"/>
                    </a:xfrm>
                    <a:prstGeom prst="rect">
                      <a:avLst/>
                    </a:prstGeom>
                  </am3d:spPr>
                  <am3d:camera>
                    <am3d:pos x="-1164389" y="1179625" z="72495517"/>
                    <am3d:up dx="0" dy="36000000" dz="0"/>
                    <am3d:lookAt x="-1164389" y="1179625" z="0"/>
                    <am3d:perspective fov="1597299"/>
                  </am3d:camera>
                  <am3d:trans>
                    <am3d:meterPerModelUnit n="2834934" d="1000000"/>
                    <am3d:preTrans dx="1089741" dy="124616" dz="-43075740"/>
                    <am3d:scale>
                      <am3d:sx n="1000000" d="1000000"/>
                      <am3d:sy n="1000000" d="1000000"/>
                      <am3d:sz n="1000000" d="1000000"/>
                    </am3d:scale>
                    <am3d:rot ax="1747947" ay="-294839" az="-164004"/>
                    <am3d:postTrans dx="-1164389" dy="1179625" dz="0"/>
                  </am3d:trans>
                  <am3d:attrSrcUrl r:id="rId6"/>
                  <am3d:raster rName="Office3DRenderer" rVer="16.0.8326">
                    <am3d:blip r:embed="rId7"/>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Virus">
                <a:extLst>
                  <a:ext uri="{FF2B5EF4-FFF2-40B4-BE49-F238E27FC236}">
                    <a16:creationId xmlns:a16="http://schemas.microsoft.com/office/drawing/2014/main" xmlns="" id="{B029162F-2F15-4226-B6F9-C9131848C67D}"/>
                  </a:ext>
                </a:extLst>
              </p:cNvPr>
              <p:cNvPicPr>
                <a:picLocks noGrp="1" noRot="1" noChangeAspect="1" noMove="1" noResize="1" noEditPoints="1" noAdjustHandles="1" noChangeArrowheads="1" noChangeShapeType="1" noCrop="1"/>
              </p:cNvPicPr>
              <p:nvPr/>
            </p:nvPicPr>
            <p:blipFill>
              <a:blip r:embed="rId8"/>
              <a:stretch>
                <a:fillRect/>
              </a:stretch>
            </p:blipFill>
            <p:spPr>
              <a:xfrm>
                <a:off x="10460942" y="1825861"/>
                <a:ext cx="430807" cy="824849"/>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2" name="3D Model 31" descr="Patien">
                <a:extLst>
                  <a:ext uri="{FF2B5EF4-FFF2-40B4-BE49-F238E27FC236}">
                    <a16:creationId xmlns:a16="http://schemas.microsoft.com/office/drawing/2014/main" id="{4025EEE1-E9C0-4654-BBD1-5D0C5E452A1C}"/>
                  </a:ext>
                </a:extLst>
              </p:cNvPr>
              <p:cNvGraphicFramePr>
                <a:graphicFrameLocks noChangeAspect="1"/>
              </p:cNvGraphicFramePr>
              <p:nvPr>
                <p:extLst/>
              </p:nvPr>
            </p:nvGraphicFramePr>
            <p:xfrm>
              <a:off x="278946" y="2681054"/>
              <a:ext cx="1541862" cy="3255880"/>
            </p:xfrm>
            <a:graphic>
              <a:graphicData uri="http://schemas.microsoft.com/office/drawing/2017/model3d">
                <am3d:model3d r:embed="rId9">
                  <am3d:spPr>
                    <a:xfrm>
                      <a:off x="0" y="0"/>
                      <a:ext cx="1541862" cy="3255880"/>
                    </a:xfrm>
                    <a:prstGeom prst="rect">
                      <a:avLst/>
                    </a:prstGeom>
                  </am3d:spPr>
                  <am3d:camera>
                    <am3d:pos x="0" y="0" z="58749149"/>
                    <am3d:up dx="0" dy="36000000" dz="0"/>
                    <am3d:lookAt x="0" y="0" z="0"/>
                    <am3d:perspective fov="2700000"/>
                  </am3d:camera>
                  <am3d:trans>
                    <am3d:meterPerModelUnit n="2434621" d="1000000"/>
                    <am3d:preTrans dx="2759214" dy="-745585" dz="-17527260"/>
                    <am3d:scale>
                      <am3d:sx n="1000000" d="1000000"/>
                      <am3d:sy n="1000000" d="1000000"/>
                      <am3d:sz n="1000000" d="1000000"/>
                    </am3d:scale>
                    <am3d:rot ax="50210" ay="2386792" az="32132"/>
                    <am3d:postTrans dx="0" dy="0" dz="0"/>
                  </am3d:trans>
                  <am3d:attrSrcUrl r:id="rId10"/>
                  <am3d:raster rName="Office3DRenderer" rVer="16.0.8326">
                    <am3d:blip r:embed="rId11"/>
                  </am3d:raster>
                  <am3d:objViewport viewportSz="40735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Patien">
                <a:extLst>
                  <a:ext uri="{FF2B5EF4-FFF2-40B4-BE49-F238E27FC236}">
                    <a16:creationId xmlns:a16="http://schemas.microsoft.com/office/drawing/2014/main" xmlns="" id="{4025EEE1-E9C0-4654-BBD1-5D0C5E452A1C}"/>
                  </a:ext>
                </a:extLst>
              </p:cNvPr>
              <p:cNvPicPr>
                <a:picLocks noGrp="1" noRot="1" noChangeAspect="1" noMove="1" noResize="1" noEditPoints="1" noAdjustHandles="1" noChangeArrowheads="1" noChangeShapeType="1" noCrop="1"/>
              </p:cNvPicPr>
              <p:nvPr/>
            </p:nvPicPr>
            <p:blipFill>
              <a:blip r:embed="rId12"/>
              <a:stretch>
                <a:fillRect/>
              </a:stretch>
            </p:blipFill>
            <p:spPr>
              <a:xfrm>
                <a:off x="278946" y="2681054"/>
                <a:ext cx="1541862" cy="3255880"/>
              </a:xfrm>
              <a:prstGeom prst="rect">
                <a:avLst/>
              </a:prstGeom>
            </p:spPr>
          </p:pic>
        </mc:Fallback>
      </mc:AlternateContent>
      <p:sp>
        <p:nvSpPr>
          <p:cNvPr id="9" name="Text Placeholder 8">
            <a:extLst>
              <a:ext uri="{FF2B5EF4-FFF2-40B4-BE49-F238E27FC236}">
                <a16:creationId xmlns:a16="http://schemas.microsoft.com/office/drawing/2014/main" xmlns="" id="{DB1C6F17-9C27-4F12-B576-C85C8B18E3CA}"/>
              </a:ext>
            </a:extLst>
          </p:cNvPr>
          <p:cNvSpPr>
            <a:spLocks noGrp="1"/>
          </p:cNvSpPr>
          <p:nvPr>
            <p:ph type="body" idx="1"/>
          </p:nvPr>
        </p:nvSpPr>
        <p:spPr>
          <a:xfrm>
            <a:off x="2679700" y="-104449"/>
            <a:ext cx="9423400" cy="824848"/>
          </a:xfrm>
          <a:solidFill>
            <a:schemeClr val="bg1"/>
          </a:solidFill>
        </p:spPr>
        <p:txBody>
          <a:bodyPr/>
          <a:lstStyle/>
          <a:p>
            <a:pPr algn="ctr"/>
            <a:r>
              <a:rPr lang="en-US" b="0" dirty="0">
                <a:solidFill>
                  <a:schemeClr val="tx1"/>
                </a:solidFill>
              </a:rPr>
              <a:t>Which are your patients getting?</a:t>
            </a:r>
          </a:p>
        </p:txBody>
      </p:sp>
      <p:sp>
        <p:nvSpPr>
          <p:cNvPr id="10" name="Action Button: Help 9">
            <a:hlinkClick r:id="" action="ppaction://noaction" highlightClick="1"/>
            <a:extLst>
              <a:ext uri="{FF2B5EF4-FFF2-40B4-BE49-F238E27FC236}">
                <a16:creationId xmlns:a16="http://schemas.microsoft.com/office/drawing/2014/main" xmlns="" id="{AB4FF31F-C646-4AFC-B80E-E6524FB69EFA}"/>
              </a:ext>
            </a:extLst>
          </p:cNvPr>
          <p:cNvSpPr/>
          <p:nvPr/>
        </p:nvSpPr>
        <p:spPr bwMode="auto">
          <a:xfrm>
            <a:off x="6845299" y="2992714"/>
            <a:ext cx="963187" cy="918886"/>
          </a:xfrm>
          <a:prstGeom prst="actionButtonHelp">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154663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t>Reflection… </a:t>
            </a:r>
          </a:p>
        </p:txBody>
      </p:sp>
      <p:sp>
        <p:nvSpPr>
          <p:cNvPr id="3" name="Content Placeholder 2"/>
          <p:cNvSpPr>
            <a:spLocks noGrp="1"/>
          </p:cNvSpPr>
          <p:nvPr>
            <p:ph idx="1"/>
          </p:nvPr>
        </p:nvSpPr>
        <p:spPr>
          <a:xfrm>
            <a:off x="1079500" y="1669312"/>
            <a:ext cx="10363200" cy="4426688"/>
          </a:xfrm>
        </p:spPr>
        <p:txBody>
          <a:bodyPr/>
          <a:lstStyle/>
          <a:p>
            <a:pPr marL="0" indent="0" algn="ctr">
              <a:buNone/>
            </a:pPr>
            <a:r>
              <a:rPr lang="en-US" dirty="0"/>
              <a:t>Do you know % high touch surfaces in your facility adequately cleaned? </a:t>
            </a:r>
          </a:p>
        </p:txBody>
      </p:sp>
      <p:pic>
        <p:nvPicPr>
          <p:cNvPr id="6" name="Picture 5"/>
          <p:cNvPicPr>
            <a:picLocks noChangeAspect="1"/>
          </p:cNvPicPr>
          <p:nvPr/>
        </p:nvPicPr>
        <p:blipFill>
          <a:blip r:embed="rId2"/>
          <a:stretch>
            <a:fillRect/>
          </a:stretch>
        </p:blipFill>
        <p:spPr>
          <a:xfrm>
            <a:off x="4800981" y="6324600"/>
            <a:ext cx="2920237" cy="371888"/>
          </a:xfrm>
          <a:prstGeom prst="rect">
            <a:avLst/>
          </a:prstGeom>
        </p:spPr>
      </p:pic>
      <p:pic>
        <p:nvPicPr>
          <p:cNvPr id="5" name="Picture 2" descr="Image result for see no evil hear no evil"/>
          <p:cNvPicPr>
            <a:picLocks noChangeAspect="1" noChangeArrowheads="1"/>
          </p:cNvPicPr>
          <p:nvPr/>
        </p:nvPicPr>
        <p:blipFill rotWithShape="1">
          <a:blip r:embed="rId3">
            <a:extLst>
              <a:ext uri="{28A0092B-C50C-407E-A947-70E740481C1C}">
                <a14:useLocalDpi xmlns:a14="http://schemas.microsoft.com/office/drawing/2010/main" val="0"/>
              </a:ext>
            </a:extLst>
          </a:blip>
          <a:srcRect l="32105" r="31899"/>
          <a:stretch/>
        </p:blipFill>
        <p:spPr bwMode="auto">
          <a:xfrm>
            <a:off x="5071730" y="3051543"/>
            <a:ext cx="2392326" cy="284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185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t>Reflection… </a:t>
            </a:r>
          </a:p>
        </p:txBody>
      </p:sp>
      <p:sp>
        <p:nvSpPr>
          <p:cNvPr id="3" name="Content Placeholder 2"/>
          <p:cNvSpPr>
            <a:spLocks noGrp="1"/>
          </p:cNvSpPr>
          <p:nvPr>
            <p:ph idx="1"/>
          </p:nvPr>
        </p:nvSpPr>
        <p:spPr>
          <a:xfrm>
            <a:off x="1079500" y="1669312"/>
            <a:ext cx="10363200" cy="4426688"/>
          </a:xfrm>
        </p:spPr>
        <p:txBody>
          <a:bodyPr/>
          <a:lstStyle/>
          <a:p>
            <a:pPr marL="0" indent="0" algn="ctr">
              <a:buNone/>
            </a:pPr>
            <a:r>
              <a:rPr lang="en-US" dirty="0" smtClean="0"/>
              <a:t>Is feedback given?  </a:t>
            </a:r>
            <a:r>
              <a:rPr lang="en-US" dirty="0"/>
              <a:t>To whom? </a:t>
            </a:r>
          </a:p>
        </p:txBody>
      </p:sp>
      <p:sp>
        <p:nvSpPr>
          <p:cNvPr id="4" name="Footer Placeholder 3"/>
          <p:cNvSpPr>
            <a:spLocks noGrp="1"/>
          </p:cNvSpPr>
          <p:nvPr>
            <p:ph type="ftr" sz="quarter" idx="11"/>
          </p:nvPr>
        </p:nvSpPr>
        <p:spPr/>
        <p:txBody>
          <a:bodyPr/>
          <a:lstStyle/>
          <a:p>
            <a:r>
              <a:rPr lang="en-US"/>
              <a:t>@ClareRock1</a:t>
            </a:r>
          </a:p>
        </p:txBody>
      </p:sp>
      <p:pic>
        <p:nvPicPr>
          <p:cNvPr id="5" name="Picture 2" descr="Image result for see no evil hear no evil"/>
          <p:cNvPicPr>
            <a:picLocks noChangeAspect="1" noChangeArrowheads="1"/>
          </p:cNvPicPr>
          <p:nvPr/>
        </p:nvPicPr>
        <p:blipFill rotWithShape="1">
          <a:blip r:embed="rId3">
            <a:extLst>
              <a:ext uri="{28A0092B-C50C-407E-A947-70E740481C1C}">
                <a14:useLocalDpi xmlns:a14="http://schemas.microsoft.com/office/drawing/2010/main" val="0"/>
              </a:ext>
            </a:extLst>
          </a:blip>
          <a:srcRect l="63141" r="320"/>
          <a:stretch/>
        </p:blipFill>
        <p:spPr bwMode="auto">
          <a:xfrm>
            <a:off x="4881775" y="3040910"/>
            <a:ext cx="2428450" cy="284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6045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t>Reflection… </a:t>
            </a:r>
          </a:p>
        </p:txBody>
      </p:sp>
      <p:sp>
        <p:nvSpPr>
          <p:cNvPr id="3" name="Content Placeholder 2"/>
          <p:cNvSpPr>
            <a:spLocks noGrp="1"/>
          </p:cNvSpPr>
          <p:nvPr>
            <p:ph idx="1"/>
          </p:nvPr>
        </p:nvSpPr>
        <p:spPr>
          <a:xfrm>
            <a:off x="1079500" y="1669312"/>
            <a:ext cx="10363200" cy="4426688"/>
          </a:xfrm>
        </p:spPr>
        <p:txBody>
          <a:bodyPr/>
          <a:lstStyle/>
          <a:p>
            <a:pPr marL="0" indent="0" algn="ctr">
              <a:buNone/>
            </a:pPr>
            <a:r>
              <a:rPr lang="en-US" dirty="0"/>
              <a:t>Is the feedback appreciated &amp; acted upon? </a:t>
            </a:r>
          </a:p>
        </p:txBody>
      </p:sp>
      <p:sp>
        <p:nvSpPr>
          <p:cNvPr id="4" name="Footer Placeholder 3"/>
          <p:cNvSpPr>
            <a:spLocks noGrp="1"/>
          </p:cNvSpPr>
          <p:nvPr>
            <p:ph type="ftr" sz="quarter" idx="11"/>
          </p:nvPr>
        </p:nvSpPr>
        <p:spPr/>
        <p:txBody>
          <a:bodyPr/>
          <a:lstStyle/>
          <a:p>
            <a:r>
              <a:rPr lang="en-US" dirty="0">
                <a:solidFill>
                  <a:srgbClr val="00B0F0"/>
                </a:solidFill>
              </a:rPr>
              <a:t>@ClareRock1</a:t>
            </a:r>
          </a:p>
        </p:txBody>
      </p:sp>
      <p:pic>
        <p:nvPicPr>
          <p:cNvPr id="5" name="Picture 2" descr="Image result for see no evil hear no ev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037" y="3051543"/>
            <a:ext cx="6646125" cy="284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mage result for den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280" y="3051543"/>
            <a:ext cx="5628953" cy="284952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8" name="Picture 7" descr="https://68ef2f69c7787d4078ac-7864ae55ba174c40683f10ab811d9167.ssl.cf1.rackcdn.com/twitter-icon_16x16.pn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5090160" y="6324600"/>
            <a:ext cx="355600" cy="295275"/>
          </a:xfrm>
          <a:prstGeom prst="rect">
            <a:avLst/>
          </a:prstGeom>
          <a:noFill/>
          <a:ln>
            <a:noFill/>
          </a:ln>
        </p:spPr>
      </p:pic>
    </p:spTree>
    <p:extLst>
      <p:ext uri="{BB962C8B-B14F-4D97-AF65-F5344CB8AC3E}">
        <p14:creationId xmlns:p14="http://schemas.microsoft.com/office/powerpoint/2010/main" val="3802130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Presenter – Clare Rock </a:t>
            </a:r>
          </a:p>
        </p:txBody>
      </p:sp>
      <p:sp>
        <p:nvSpPr>
          <p:cNvPr id="3" name="Content Placeholder 2"/>
          <p:cNvSpPr>
            <a:spLocks noGrp="1"/>
          </p:cNvSpPr>
          <p:nvPr>
            <p:ph sz="half" idx="1"/>
          </p:nvPr>
        </p:nvSpPr>
        <p:spPr>
          <a:xfrm>
            <a:off x="1079500" y="1709057"/>
            <a:ext cx="6758214" cy="4386943"/>
          </a:xfrm>
        </p:spPr>
        <p:txBody>
          <a:bodyPr>
            <a:normAutofit fontScale="70000" lnSpcReduction="20000"/>
          </a:bodyPr>
          <a:lstStyle/>
          <a:p>
            <a:pPr>
              <a:lnSpc>
                <a:spcPct val="120000"/>
              </a:lnSpc>
            </a:pPr>
            <a:r>
              <a:rPr lang="en-US" dirty="0"/>
              <a:t>Clare Rock, MD, </a:t>
            </a:r>
            <a:r>
              <a:rPr lang="en-US" dirty="0" smtClean="0"/>
              <a:t>MS</a:t>
            </a:r>
            <a:endParaRPr lang="en-US" dirty="0"/>
          </a:p>
          <a:p>
            <a:pPr>
              <a:lnSpc>
                <a:spcPct val="120000"/>
              </a:lnSpc>
            </a:pPr>
            <a:r>
              <a:rPr lang="en-US" dirty="0"/>
              <a:t>Assistant Professor of Medicine, </a:t>
            </a:r>
            <a:r>
              <a:rPr lang="en-US" dirty="0" smtClean="0"/>
              <a:t>Division </a:t>
            </a:r>
            <a:r>
              <a:rPr lang="en-US" dirty="0"/>
              <a:t>of Infectious Diseases, </a:t>
            </a:r>
            <a:r>
              <a:rPr lang="en-US" dirty="0" smtClean="0"/>
              <a:t>Johns </a:t>
            </a:r>
            <a:r>
              <a:rPr lang="en-US" dirty="0"/>
              <a:t>Hopkins University School of </a:t>
            </a:r>
            <a:r>
              <a:rPr lang="en-US" dirty="0" smtClean="0"/>
              <a:t>Medicine </a:t>
            </a:r>
            <a:endParaRPr lang="en-US" dirty="0"/>
          </a:p>
          <a:p>
            <a:pPr>
              <a:lnSpc>
                <a:spcPct val="120000"/>
              </a:lnSpc>
            </a:pPr>
            <a:r>
              <a:rPr lang="en-US" dirty="0"/>
              <a:t>Associate Hospital Epidemiologist, The Johns Hopkins Hospital</a:t>
            </a:r>
          </a:p>
          <a:p>
            <a:pPr>
              <a:lnSpc>
                <a:spcPct val="120000"/>
              </a:lnSpc>
            </a:pPr>
            <a:r>
              <a:rPr lang="en-US" dirty="0"/>
              <a:t>Faculty member at Armstrong Institute of Patient Safety and Quality at Johns Hopkins Medicine</a:t>
            </a:r>
          </a:p>
          <a:p>
            <a:pPr>
              <a:lnSpc>
                <a:spcPct val="120000"/>
              </a:lnSpc>
            </a:pPr>
            <a:r>
              <a:rPr lang="en-US" dirty="0"/>
              <a:t>Twitter @ClareRock1 </a:t>
            </a:r>
          </a:p>
          <a:p>
            <a:endParaRPr lang="en-US" dirty="0"/>
          </a:p>
        </p:txBody>
      </p:sp>
      <p:pic>
        <p:nvPicPr>
          <p:cNvPr id="6" name="Content Placeholder 5"/>
          <p:cNvPicPr>
            <a:picLocks noGrp="1" noChangeAspect="1"/>
          </p:cNvPicPr>
          <p:nvPr>
            <p:ph sz="half" idx="2"/>
          </p:nvPr>
        </p:nvPicPr>
        <p:blipFill>
          <a:blip r:embed="rId2"/>
          <a:stretch>
            <a:fillRect/>
          </a:stretch>
        </p:blipFill>
        <p:spPr>
          <a:xfrm>
            <a:off x="8293535" y="1785258"/>
            <a:ext cx="2938272" cy="4114800"/>
          </a:xfrm>
          <a:prstGeom prst="rect">
            <a:avLst/>
          </a:prstGeom>
        </p:spPr>
      </p:pic>
    </p:spTree>
    <p:extLst>
      <p:ext uri="{BB962C8B-B14F-4D97-AF65-F5344CB8AC3E}">
        <p14:creationId xmlns:p14="http://schemas.microsoft.com/office/powerpoint/2010/main" val="4163253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10" y="480074"/>
            <a:ext cx="11442700" cy="1143000"/>
          </a:xfrm>
        </p:spPr>
        <p:txBody>
          <a:bodyPr/>
          <a:lstStyle/>
          <a:p>
            <a:pPr algn="ctr"/>
            <a:r>
              <a:rPr lang="en-US" sz="4000" b="0" dirty="0"/>
              <a:t>Monitoring Room Cleaning</a:t>
            </a:r>
          </a:p>
        </p:txBody>
      </p:sp>
      <p:sp>
        <p:nvSpPr>
          <p:cNvPr id="4" name="Rounded Rectangle 3"/>
          <p:cNvSpPr/>
          <p:nvPr/>
        </p:nvSpPr>
        <p:spPr>
          <a:xfrm>
            <a:off x="2356980" y="4970259"/>
            <a:ext cx="3304607" cy="10240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Fluorescent gel</a:t>
            </a:r>
          </a:p>
        </p:txBody>
      </p:sp>
      <p:sp>
        <p:nvSpPr>
          <p:cNvPr id="5" name="Rounded Rectangle 4"/>
          <p:cNvSpPr/>
          <p:nvPr/>
        </p:nvSpPr>
        <p:spPr>
          <a:xfrm>
            <a:off x="6335084" y="4970259"/>
            <a:ext cx="3304607" cy="102409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ATP system</a:t>
            </a:r>
          </a:p>
        </p:txBody>
      </p:sp>
      <p:sp>
        <p:nvSpPr>
          <p:cNvPr id="6" name="Rounded Rectangle 5"/>
          <p:cNvSpPr/>
          <p:nvPr/>
        </p:nvSpPr>
        <p:spPr>
          <a:xfrm>
            <a:off x="6335084" y="2307621"/>
            <a:ext cx="3304607" cy="102409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Culturing</a:t>
            </a:r>
          </a:p>
        </p:txBody>
      </p:sp>
      <p:sp>
        <p:nvSpPr>
          <p:cNvPr id="7" name="Rounded Rectangle 6"/>
          <p:cNvSpPr/>
          <p:nvPr/>
        </p:nvSpPr>
        <p:spPr>
          <a:xfrm>
            <a:off x="2356980" y="2307621"/>
            <a:ext cx="3304607" cy="102409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Observation</a:t>
            </a:r>
          </a:p>
        </p:txBody>
      </p:sp>
      <p:pic>
        <p:nvPicPr>
          <p:cNvPr id="3" name="Picture 2"/>
          <p:cNvPicPr>
            <a:picLocks noChangeAspect="1"/>
          </p:cNvPicPr>
          <p:nvPr/>
        </p:nvPicPr>
        <p:blipFill>
          <a:blip r:embed="rId3"/>
          <a:stretch>
            <a:fillRect/>
          </a:stretch>
        </p:blipFill>
        <p:spPr>
          <a:xfrm>
            <a:off x="4629941" y="6387089"/>
            <a:ext cx="2920237" cy="371888"/>
          </a:xfrm>
          <a:prstGeom prst="rect">
            <a:avLst/>
          </a:prstGeom>
        </p:spPr>
      </p:pic>
    </p:spTree>
    <p:extLst>
      <p:ext uri="{BB962C8B-B14F-4D97-AF65-F5344CB8AC3E}">
        <p14:creationId xmlns:p14="http://schemas.microsoft.com/office/powerpoint/2010/main" val="2315667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83" y="414467"/>
            <a:ext cx="10363200" cy="1143000"/>
          </a:xfrm>
        </p:spPr>
        <p:txBody>
          <a:bodyPr/>
          <a:lstStyle/>
          <a:p>
            <a:pPr algn="ctr"/>
            <a:r>
              <a:rPr lang="en-US" sz="3200" dirty="0" smtClean="0"/>
              <a:t>Environmental Evaluation with Fluorescent Gel (EFG) </a:t>
            </a:r>
            <a:endParaRPr lang="en-US" sz="3200" dirty="0"/>
          </a:p>
        </p:txBody>
      </p:sp>
      <p:sp>
        <p:nvSpPr>
          <p:cNvPr id="8" name="TextBox 7"/>
          <p:cNvSpPr txBox="1"/>
          <p:nvPr/>
        </p:nvSpPr>
        <p:spPr>
          <a:xfrm>
            <a:off x="1298222" y="1557467"/>
            <a:ext cx="8636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Char char="•"/>
              <a:tabLst/>
              <a:defRPr/>
            </a:pPr>
            <a:r>
              <a:rPr kumimoji="0" lang="en-US" sz="3000" b="0" i="0" u="none" strike="noStrike" kern="1200" cap="none" spc="0" normalizeH="0" baseline="0" noProof="0" dirty="0" smtClean="0">
                <a:ln>
                  <a:noFill/>
                </a:ln>
                <a:solidFill>
                  <a:schemeClr val="bg1"/>
                </a:solidFill>
                <a:effectLst/>
                <a:uLnTx/>
                <a:uFillTx/>
                <a:latin typeface="Arial"/>
                <a:ea typeface="+mn-ea"/>
                <a:cs typeface="+mn-cs"/>
              </a:rPr>
              <a:t>Feasible, generally</a:t>
            </a:r>
            <a:r>
              <a:rPr kumimoji="0" lang="en-US" sz="3000" b="0" i="0" u="none" strike="noStrike" kern="1200" cap="none" spc="0" normalizeH="0" noProof="0" dirty="0" smtClean="0">
                <a:ln>
                  <a:noFill/>
                </a:ln>
                <a:solidFill>
                  <a:schemeClr val="bg1"/>
                </a:solidFill>
                <a:effectLst/>
                <a:uLnTx/>
                <a:uFillTx/>
                <a:latin typeface="Arial"/>
                <a:ea typeface="+mn-ea"/>
                <a:cs typeface="+mn-cs"/>
              </a:rPr>
              <a:t> low cost </a:t>
            </a:r>
            <a:endParaRPr kumimoji="0" lang="en-US" sz="3000" b="0" i="0" u="none" strike="noStrike" kern="1200" cap="none" spc="0" normalizeH="0" baseline="0" noProof="0" dirty="0" smtClean="0">
              <a:ln>
                <a:noFill/>
              </a:ln>
              <a:solidFill>
                <a:schemeClr val="bg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a:buChar char="•"/>
              <a:tabLst/>
              <a:defRPr/>
            </a:pPr>
            <a:r>
              <a:rPr kumimoji="0" lang="en-US" sz="3000" b="0" i="0" u="none" strike="noStrike" kern="1200" cap="none" spc="0" normalizeH="0" baseline="0" noProof="0" dirty="0" smtClean="0">
                <a:ln>
                  <a:noFill/>
                </a:ln>
                <a:solidFill>
                  <a:schemeClr val="bg1"/>
                </a:solidFill>
                <a:effectLst/>
                <a:uLnTx/>
                <a:uFillTx/>
                <a:latin typeface="Arial"/>
                <a:ea typeface="+mn-ea"/>
                <a:cs typeface="+mn-cs"/>
              </a:rPr>
              <a:t>Easy </a:t>
            </a:r>
            <a:r>
              <a:rPr kumimoji="0" lang="en-US" sz="3000" b="0" i="0" u="none" strike="noStrike" kern="1200" cap="none" spc="0" normalizeH="0" baseline="0" noProof="0" dirty="0">
                <a:ln>
                  <a:noFill/>
                </a:ln>
                <a:solidFill>
                  <a:schemeClr val="bg1"/>
                </a:solidFill>
                <a:effectLst/>
                <a:uLnTx/>
                <a:uFillTx/>
                <a:latin typeface="Arial"/>
                <a:ea typeface="+mn-ea"/>
                <a:cs typeface="+mn-cs"/>
              </a:rPr>
              <a:t>to </a:t>
            </a:r>
            <a:r>
              <a:rPr kumimoji="0" lang="en-US" sz="3000" b="0" i="0" u="none" strike="noStrike" kern="1200" cap="none" spc="0" normalizeH="0" baseline="0" noProof="0" dirty="0" smtClean="0">
                <a:ln>
                  <a:noFill/>
                </a:ln>
                <a:solidFill>
                  <a:schemeClr val="bg1"/>
                </a:solidFill>
                <a:effectLst/>
                <a:uLnTx/>
                <a:uFillTx/>
                <a:latin typeface="Arial"/>
                <a:ea typeface="+mn-ea"/>
                <a:cs typeface="+mn-cs"/>
              </a:rPr>
              <a:t>understand</a:t>
            </a:r>
            <a:r>
              <a:rPr kumimoji="0" lang="en-US" sz="3000" b="0" i="0" u="none" strike="noStrike" kern="1200" cap="none" spc="0" normalizeH="0" baseline="0" noProof="0" dirty="0">
                <a:ln>
                  <a:noFill/>
                </a:ln>
                <a:solidFill>
                  <a:schemeClr val="bg1"/>
                </a:solidFill>
                <a:effectLst/>
                <a:uLnTx/>
                <a:uFillTx/>
                <a:latin typeface="Arial"/>
                <a:ea typeface="+mn-ea"/>
                <a:cs typeface="+mn-cs"/>
              </a:rPr>
              <a:t>, </a:t>
            </a:r>
            <a:r>
              <a:rPr kumimoji="0" lang="en-US" sz="3000" b="0" i="0" u="none" strike="noStrike" kern="1200" cap="none" spc="0" normalizeH="0" baseline="0" noProof="0" dirty="0" smtClean="0">
                <a:ln>
                  <a:noFill/>
                </a:ln>
                <a:solidFill>
                  <a:schemeClr val="bg1"/>
                </a:solidFill>
                <a:effectLst/>
                <a:uLnTx/>
                <a:uFillTx/>
                <a:latin typeface="Arial"/>
                <a:ea typeface="+mn-ea"/>
                <a:cs typeface="+mn-cs"/>
              </a:rPr>
              <a:t>immediate feedback</a:t>
            </a:r>
            <a:r>
              <a:rPr kumimoji="0" lang="en-US" sz="3000" b="0" i="0" u="none" strike="noStrike" kern="1200" cap="none" spc="0" normalizeH="0" noProof="0" dirty="0" smtClean="0">
                <a:ln>
                  <a:noFill/>
                </a:ln>
                <a:solidFill>
                  <a:schemeClr val="bg1"/>
                </a:solidFill>
                <a:effectLst/>
                <a:uLnTx/>
                <a:uFillTx/>
                <a:latin typeface="Arial"/>
                <a:ea typeface="+mn-ea"/>
                <a:cs typeface="+mn-cs"/>
              </a:rPr>
              <a:t> tool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550" y="3362026"/>
            <a:ext cx="5796057" cy="1858842"/>
          </a:xfrm>
          <a:prstGeom prst="rect">
            <a:avLst/>
          </a:prstGeom>
        </p:spPr>
      </p:pic>
      <p:sp>
        <p:nvSpPr>
          <p:cNvPr id="13" name="TextBox 12"/>
          <p:cNvSpPr txBox="1"/>
          <p:nvPr/>
        </p:nvSpPr>
        <p:spPr>
          <a:xfrm>
            <a:off x="1898733" y="3216905"/>
            <a:ext cx="3505939" cy="3179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p:cNvPicPr>
            <a:picLocks noChangeAspect="1"/>
          </p:cNvPicPr>
          <p:nvPr/>
        </p:nvPicPr>
        <p:blipFill>
          <a:blip r:embed="rId4"/>
          <a:stretch>
            <a:fillRect/>
          </a:stretch>
        </p:blipFill>
        <p:spPr>
          <a:xfrm>
            <a:off x="4663191" y="6396637"/>
            <a:ext cx="2920237" cy="371888"/>
          </a:xfrm>
          <a:prstGeom prst="rect">
            <a:avLst/>
          </a:prstGeom>
        </p:spPr>
      </p:pic>
    </p:spTree>
    <p:extLst>
      <p:ext uri="{BB962C8B-B14F-4D97-AF65-F5344CB8AC3E}">
        <p14:creationId xmlns:p14="http://schemas.microsoft.com/office/powerpoint/2010/main" val="2174420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EFG</a:t>
            </a:r>
            <a:endParaRPr lang="en-US" dirty="0"/>
          </a:p>
        </p:txBody>
      </p:sp>
      <p:sp>
        <p:nvSpPr>
          <p:cNvPr id="4" name="Footer Placeholder 3"/>
          <p:cNvSpPr>
            <a:spLocks noGrp="1"/>
          </p:cNvSpPr>
          <p:nvPr>
            <p:ph type="ftr" sz="quarter" idx="11"/>
          </p:nvPr>
        </p:nvSpPr>
        <p:spPr/>
        <p:txBody>
          <a:bodyPr/>
          <a:lstStyle/>
          <a:p>
            <a:r>
              <a:rPr lang="en-US" smtClean="0"/>
              <a:t>@ClareRock1</a:t>
            </a:r>
            <a:endParaRPr lang="en-US"/>
          </a:p>
        </p:txBody>
      </p:sp>
      <p:pic>
        <p:nvPicPr>
          <p:cNvPr id="5" name="Content Placeholder 4"/>
          <p:cNvPicPr>
            <a:picLocks noGrp="1" noChangeAspect="1"/>
          </p:cNvPicPr>
          <p:nvPr>
            <p:ph idx="1"/>
          </p:nvPr>
        </p:nvPicPr>
        <p:blipFill rotWithShape="1">
          <a:blip r:embed="rId3"/>
          <a:srcRect l="43913" t="64969" r="45560" b="21376"/>
          <a:stretch/>
        </p:blipFill>
        <p:spPr>
          <a:xfrm>
            <a:off x="1079501" y="2365410"/>
            <a:ext cx="10363199" cy="2520474"/>
          </a:xfrm>
          <a:prstGeom prst="rect">
            <a:avLst/>
          </a:prstGeom>
        </p:spPr>
      </p:pic>
    </p:spTree>
    <p:extLst>
      <p:ext uri="{BB962C8B-B14F-4D97-AF65-F5344CB8AC3E}">
        <p14:creationId xmlns:p14="http://schemas.microsoft.com/office/powerpoint/2010/main" val="3692748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EFG</a:t>
            </a:r>
            <a:endParaRPr lang="en-US" dirty="0"/>
          </a:p>
        </p:txBody>
      </p:sp>
      <p:pic>
        <p:nvPicPr>
          <p:cNvPr id="5" name="Content Placeholder 4"/>
          <p:cNvPicPr>
            <a:picLocks noGrp="1" noChangeAspect="1"/>
          </p:cNvPicPr>
          <p:nvPr>
            <p:ph idx="1"/>
          </p:nvPr>
        </p:nvPicPr>
        <p:blipFill rotWithShape="1">
          <a:blip r:embed="rId2"/>
          <a:srcRect l="43805" t="63930" r="45480" b="19540"/>
          <a:stretch/>
        </p:blipFill>
        <p:spPr>
          <a:xfrm>
            <a:off x="1019530" y="2743198"/>
            <a:ext cx="10423170" cy="3014637"/>
          </a:xfrm>
          <a:prstGeom prst="rect">
            <a:avLst/>
          </a:prstGeom>
        </p:spPr>
      </p:pic>
      <p:sp>
        <p:nvSpPr>
          <p:cNvPr id="4" name="Footer Placeholder 3"/>
          <p:cNvSpPr>
            <a:spLocks noGrp="1"/>
          </p:cNvSpPr>
          <p:nvPr>
            <p:ph type="ftr" sz="quarter" idx="11"/>
          </p:nvPr>
        </p:nvSpPr>
        <p:spPr/>
        <p:txBody>
          <a:bodyPr/>
          <a:lstStyle/>
          <a:p>
            <a:r>
              <a:rPr lang="en-US" smtClean="0"/>
              <a:t>@ClareRock1</a:t>
            </a:r>
            <a:endParaRPr lang="en-US"/>
          </a:p>
        </p:txBody>
      </p:sp>
    </p:spTree>
    <p:extLst>
      <p:ext uri="{BB962C8B-B14F-4D97-AF65-F5344CB8AC3E}">
        <p14:creationId xmlns:p14="http://schemas.microsoft.com/office/powerpoint/2010/main" val="1403352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EFG</a:t>
            </a:r>
            <a:endParaRPr lang="en-US" dirty="0"/>
          </a:p>
        </p:txBody>
      </p:sp>
      <p:pic>
        <p:nvPicPr>
          <p:cNvPr id="5" name="Content Placeholder 4"/>
          <p:cNvPicPr>
            <a:picLocks noGrp="1" noChangeAspect="1"/>
          </p:cNvPicPr>
          <p:nvPr>
            <p:ph idx="1"/>
          </p:nvPr>
        </p:nvPicPr>
        <p:blipFill rotWithShape="1">
          <a:blip r:embed="rId2"/>
          <a:srcRect l="44011" t="63508" r="45761" b="19644"/>
          <a:stretch/>
        </p:blipFill>
        <p:spPr>
          <a:xfrm>
            <a:off x="1079500" y="2508636"/>
            <a:ext cx="10385456" cy="3207946"/>
          </a:xfrm>
          <a:prstGeom prst="rect">
            <a:avLst/>
          </a:prstGeom>
        </p:spPr>
      </p:pic>
      <p:sp>
        <p:nvSpPr>
          <p:cNvPr id="4" name="Footer Placeholder 3"/>
          <p:cNvSpPr>
            <a:spLocks noGrp="1"/>
          </p:cNvSpPr>
          <p:nvPr>
            <p:ph type="ftr" sz="quarter" idx="11"/>
          </p:nvPr>
        </p:nvSpPr>
        <p:spPr/>
        <p:txBody>
          <a:bodyPr/>
          <a:lstStyle/>
          <a:p>
            <a:r>
              <a:rPr lang="en-US" smtClean="0"/>
              <a:t>@ClareRock1</a:t>
            </a:r>
            <a:endParaRPr lang="en-US"/>
          </a:p>
        </p:txBody>
      </p:sp>
    </p:spTree>
    <p:extLst>
      <p:ext uri="{BB962C8B-B14F-4D97-AF65-F5344CB8AC3E}">
        <p14:creationId xmlns:p14="http://schemas.microsoft.com/office/powerpoint/2010/main" val="3450865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EFG </a:t>
            </a:r>
            <a:endParaRPr lang="en-US" dirty="0"/>
          </a:p>
        </p:txBody>
      </p:sp>
      <p:pic>
        <p:nvPicPr>
          <p:cNvPr id="5" name="Content Placeholder 4"/>
          <p:cNvPicPr>
            <a:picLocks noGrp="1" noChangeAspect="1"/>
          </p:cNvPicPr>
          <p:nvPr>
            <p:ph idx="1"/>
          </p:nvPr>
        </p:nvPicPr>
        <p:blipFill rotWithShape="1">
          <a:blip r:embed="rId2"/>
          <a:srcRect l="43910" t="62927" r="45774" b="19063"/>
          <a:stretch/>
        </p:blipFill>
        <p:spPr>
          <a:xfrm>
            <a:off x="1079500" y="2370665"/>
            <a:ext cx="10345837" cy="3386668"/>
          </a:xfrm>
          <a:prstGeom prst="rect">
            <a:avLst/>
          </a:prstGeom>
        </p:spPr>
      </p:pic>
      <p:sp>
        <p:nvSpPr>
          <p:cNvPr id="4" name="Footer Placeholder 3"/>
          <p:cNvSpPr>
            <a:spLocks noGrp="1"/>
          </p:cNvSpPr>
          <p:nvPr>
            <p:ph type="ftr" sz="quarter" idx="11"/>
          </p:nvPr>
        </p:nvSpPr>
        <p:spPr/>
        <p:txBody>
          <a:bodyPr/>
          <a:lstStyle/>
          <a:p>
            <a:r>
              <a:rPr lang="en-US" smtClean="0"/>
              <a:t>@ClareRock1</a:t>
            </a:r>
            <a:endParaRPr lang="en-US"/>
          </a:p>
        </p:txBody>
      </p:sp>
    </p:spTree>
    <p:extLst>
      <p:ext uri="{BB962C8B-B14F-4D97-AF65-F5344CB8AC3E}">
        <p14:creationId xmlns:p14="http://schemas.microsoft.com/office/powerpoint/2010/main" val="2433999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613" y="467625"/>
            <a:ext cx="11006765" cy="1143000"/>
          </a:xfrm>
        </p:spPr>
        <p:txBody>
          <a:bodyPr/>
          <a:lstStyle/>
          <a:p>
            <a:r>
              <a:rPr lang="en-US" b="0" dirty="0" smtClean="0"/>
              <a:t>Starting or improving EFG program </a:t>
            </a:r>
            <a:endParaRPr lang="en-US" b="0" dirty="0"/>
          </a:p>
        </p:txBody>
      </p:sp>
      <p:sp>
        <p:nvSpPr>
          <p:cNvPr id="3" name="Content Placeholder 2"/>
          <p:cNvSpPr>
            <a:spLocks noGrp="1"/>
          </p:cNvSpPr>
          <p:nvPr>
            <p:ph idx="1"/>
          </p:nvPr>
        </p:nvSpPr>
        <p:spPr>
          <a:xfrm>
            <a:off x="880534" y="1610625"/>
            <a:ext cx="11130844" cy="4469219"/>
          </a:xfrm>
        </p:spPr>
        <p:txBody>
          <a:bodyPr>
            <a:normAutofit fontScale="92500" lnSpcReduction="10000"/>
          </a:bodyPr>
          <a:lstStyle/>
          <a:p>
            <a:r>
              <a:rPr lang="en-US" dirty="0" smtClean="0"/>
              <a:t>Pilot with “low hanging fruit” unit likely to succeed </a:t>
            </a:r>
          </a:p>
          <a:p>
            <a:pPr lvl="1"/>
            <a:r>
              <a:rPr lang="en-US" dirty="0" smtClean="0"/>
              <a:t>ICU with opportunity to improve and supportive environment</a:t>
            </a:r>
          </a:p>
          <a:p>
            <a:pPr lvl="1"/>
            <a:r>
              <a:rPr lang="en-US" dirty="0" smtClean="0"/>
              <a:t>Stepped approach to iron out kinks before more units  </a:t>
            </a:r>
          </a:p>
          <a:p>
            <a:r>
              <a:rPr lang="en-US" dirty="0" smtClean="0"/>
              <a:t>Clarify purpose and expectation in </a:t>
            </a:r>
            <a:r>
              <a:rPr lang="en-US" dirty="0"/>
              <a:t>supportive </a:t>
            </a:r>
            <a:r>
              <a:rPr lang="en-US" dirty="0" smtClean="0"/>
              <a:t>environment </a:t>
            </a:r>
            <a:endParaRPr lang="en-US" dirty="0"/>
          </a:p>
          <a:p>
            <a:pPr lvl="1"/>
            <a:r>
              <a:rPr lang="en-US" dirty="0" smtClean="0"/>
              <a:t>Include EVC </a:t>
            </a:r>
            <a:r>
              <a:rPr lang="en-US" dirty="0"/>
              <a:t>associates, supervisors, others</a:t>
            </a:r>
          </a:p>
          <a:p>
            <a:r>
              <a:rPr lang="en-US" dirty="0" smtClean="0"/>
              <a:t>Feedback mechanisms</a:t>
            </a:r>
          </a:p>
          <a:p>
            <a:pPr lvl="1"/>
            <a:r>
              <a:rPr lang="en-US" dirty="0" smtClean="0"/>
              <a:t>who</a:t>
            </a:r>
            <a:r>
              <a:rPr lang="en-US" dirty="0"/>
              <a:t>, how, when, why</a:t>
            </a:r>
          </a:p>
          <a:p>
            <a:pPr lvl="1"/>
            <a:r>
              <a:rPr lang="en-US" dirty="0"/>
              <a:t>Clear action plan including rewards, retraining</a:t>
            </a:r>
          </a:p>
          <a:p>
            <a:r>
              <a:rPr lang="en-US" dirty="0"/>
              <a:t>Consider patient role </a:t>
            </a:r>
          </a:p>
          <a:p>
            <a:endParaRPr lang="en-US" dirty="0"/>
          </a:p>
          <a:p>
            <a:endParaRPr lang="en-US" dirty="0"/>
          </a:p>
        </p:txBody>
      </p:sp>
      <p:sp>
        <p:nvSpPr>
          <p:cNvPr id="4" name="Date Placeholder 3"/>
          <p:cNvSpPr>
            <a:spLocks noGrp="1"/>
          </p:cNvSpPr>
          <p:nvPr>
            <p:ph type="dt" sz="half" idx="10"/>
          </p:nvPr>
        </p:nvSpPr>
        <p:spPr>
          <a:xfrm>
            <a:off x="0" y="6324600"/>
            <a:ext cx="2540000" cy="304800"/>
          </a:xfrm>
        </p:spPr>
        <p:txBody>
          <a:bodyPr/>
          <a:lstStyle/>
          <a:p>
            <a:pPr>
              <a:defRPr/>
            </a:pPr>
            <a:fld id="{C2398FD6-F0C4-4CDD-AB95-C35A2E362F26}" type="datetime1">
              <a:rPr lang="en-US" altLang="en-US" smtClean="0">
                <a:solidFill>
                  <a:srgbClr val="FFFFFF"/>
                </a:solidFill>
              </a:rPr>
              <a:pPr>
                <a:defRPr/>
              </a:pPr>
              <a:t>5/2/2019</a:t>
            </a:fld>
            <a:endParaRPr lang="en-US" altLang="en-US">
              <a:solidFill>
                <a:srgbClr val="000000"/>
              </a:solidFill>
              <a:latin typeface="Times" panose="02020603050405020304" pitchFamily="18" charset="0"/>
            </a:endParaRPr>
          </a:p>
        </p:txBody>
      </p:sp>
      <p:sp>
        <p:nvSpPr>
          <p:cNvPr id="6" name="Slide Number Placeholder 5"/>
          <p:cNvSpPr>
            <a:spLocks noGrp="1"/>
          </p:cNvSpPr>
          <p:nvPr>
            <p:ph type="sldNum" sz="quarter" idx="12"/>
          </p:nvPr>
        </p:nvSpPr>
        <p:spPr>
          <a:xfrm>
            <a:off x="9652000" y="6324600"/>
            <a:ext cx="2540000" cy="304800"/>
          </a:xfrm>
        </p:spPr>
        <p:txBody>
          <a:bodyPr/>
          <a:lstStyle/>
          <a:p>
            <a:pPr>
              <a:defRPr/>
            </a:pPr>
            <a:fld id="{55460D53-898C-4FA0-9C62-996397A054BA}" type="slidenum">
              <a:rPr lang="en-US" altLang="en-US" smtClean="0">
                <a:solidFill>
                  <a:srgbClr val="FFFFFF"/>
                </a:solidFill>
              </a:rPr>
              <a:pPr>
                <a:defRPr/>
              </a:pPr>
              <a:t>26</a:t>
            </a:fld>
            <a:endParaRPr lang="en-US" altLang="en-US">
              <a:solidFill>
                <a:srgbClr val="FFFFFF"/>
              </a:solidFill>
            </a:endParaRPr>
          </a:p>
        </p:txBody>
      </p:sp>
      <p:pic>
        <p:nvPicPr>
          <p:cNvPr id="7" name="Picture 6"/>
          <p:cNvPicPr>
            <a:picLocks noChangeAspect="1"/>
          </p:cNvPicPr>
          <p:nvPr/>
        </p:nvPicPr>
        <p:blipFill>
          <a:blip r:embed="rId3"/>
          <a:stretch>
            <a:fillRect/>
          </a:stretch>
        </p:blipFill>
        <p:spPr>
          <a:xfrm>
            <a:off x="4800981" y="6324600"/>
            <a:ext cx="2920237" cy="371888"/>
          </a:xfrm>
          <a:prstGeom prst="rect">
            <a:avLst/>
          </a:prstGeom>
        </p:spPr>
      </p:pic>
    </p:spTree>
    <p:extLst>
      <p:ext uri="{BB962C8B-B14F-4D97-AF65-F5344CB8AC3E}">
        <p14:creationId xmlns:p14="http://schemas.microsoft.com/office/powerpoint/2010/main" val="25847955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317" y="864782"/>
            <a:ext cx="11006765" cy="1143000"/>
          </a:xfrm>
        </p:spPr>
        <p:txBody>
          <a:bodyPr/>
          <a:lstStyle/>
          <a:p>
            <a:r>
              <a:rPr lang="en-US" b="0" dirty="0"/>
              <a:t>Starting or improving EFG program </a:t>
            </a:r>
          </a:p>
        </p:txBody>
      </p:sp>
      <p:sp>
        <p:nvSpPr>
          <p:cNvPr id="3" name="Content Placeholder 2"/>
          <p:cNvSpPr>
            <a:spLocks noGrp="1"/>
          </p:cNvSpPr>
          <p:nvPr>
            <p:ph idx="1"/>
          </p:nvPr>
        </p:nvSpPr>
        <p:spPr>
          <a:xfrm>
            <a:off x="1111398" y="2108791"/>
            <a:ext cx="10363200" cy="4114800"/>
          </a:xfrm>
        </p:spPr>
        <p:txBody>
          <a:bodyPr/>
          <a:lstStyle/>
          <a:p>
            <a:r>
              <a:rPr lang="en-US" dirty="0" smtClean="0"/>
              <a:t>Healthcare worker best suited for EFG team  </a:t>
            </a:r>
            <a:endParaRPr lang="en-US" dirty="0"/>
          </a:p>
          <a:p>
            <a:r>
              <a:rPr lang="en-US" dirty="0"/>
              <a:t>How many rooms, high touch </a:t>
            </a:r>
            <a:r>
              <a:rPr lang="en-US" dirty="0" smtClean="0"/>
              <a:t>surfaces?</a:t>
            </a:r>
            <a:endParaRPr lang="en-US" dirty="0"/>
          </a:p>
          <a:p>
            <a:r>
              <a:rPr lang="en-US" dirty="0" smtClean="0"/>
              <a:t>How to pick </a:t>
            </a:r>
            <a:r>
              <a:rPr lang="en-US" dirty="0"/>
              <a:t>rooms, high touch surfaces? </a:t>
            </a:r>
          </a:p>
          <a:p>
            <a:r>
              <a:rPr lang="en-US" dirty="0"/>
              <a:t>Daily, discharge cleaning or both? </a:t>
            </a:r>
          </a:p>
          <a:p>
            <a:endParaRPr lang="en-US" dirty="0"/>
          </a:p>
        </p:txBody>
      </p:sp>
      <p:sp>
        <p:nvSpPr>
          <p:cNvPr id="4" name="Date Placeholder 3"/>
          <p:cNvSpPr>
            <a:spLocks noGrp="1"/>
          </p:cNvSpPr>
          <p:nvPr>
            <p:ph type="dt" sz="half" idx="10"/>
          </p:nvPr>
        </p:nvSpPr>
        <p:spPr>
          <a:xfrm>
            <a:off x="0" y="6324600"/>
            <a:ext cx="2540000" cy="304800"/>
          </a:xfrm>
        </p:spPr>
        <p:txBody>
          <a:bodyPr/>
          <a:lstStyle/>
          <a:p>
            <a:pPr>
              <a:defRPr/>
            </a:pPr>
            <a:fld id="{C2398FD6-F0C4-4CDD-AB95-C35A2E362F26}" type="datetime1">
              <a:rPr lang="en-US" altLang="en-US" smtClean="0">
                <a:solidFill>
                  <a:srgbClr val="FFFFFF"/>
                </a:solidFill>
              </a:rPr>
              <a:pPr>
                <a:defRPr/>
              </a:pPr>
              <a:t>5/2/2019</a:t>
            </a:fld>
            <a:endParaRPr lang="en-US" altLang="en-US">
              <a:solidFill>
                <a:srgbClr val="000000"/>
              </a:solidFill>
              <a:latin typeface="Times" panose="02020603050405020304" pitchFamily="18" charset="0"/>
            </a:endParaRPr>
          </a:p>
        </p:txBody>
      </p:sp>
      <p:sp>
        <p:nvSpPr>
          <p:cNvPr id="6" name="Slide Number Placeholder 5"/>
          <p:cNvSpPr>
            <a:spLocks noGrp="1"/>
          </p:cNvSpPr>
          <p:nvPr>
            <p:ph type="sldNum" sz="quarter" idx="12"/>
          </p:nvPr>
        </p:nvSpPr>
        <p:spPr>
          <a:xfrm>
            <a:off x="9652000" y="6324600"/>
            <a:ext cx="2540000" cy="304800"/>
          </a:xfrm>
        </p:spPr>
        <p:txBody>
          <a:bodyPr/>
          <a:lstStyle/>
          <a:p>
            <a:pPr>
              <a:defRPr/>
            </a:pPr>
            <a:fld id="{55460D53-898C-4FA0-9C62-996397A054BA}" type="slidenum">
              <a:rPr lang="en-US" altLang="en-US" smtClean="0">
                <a:solidFill>
                  <a:srgbClr val="FFFFFF"/>
                </a:solidFill>
              </a:rPr>
              <a:pPr>
                <a:defRPr/>
              </a:pPr>
              <a:t>27</a:t>
            </a:fld>
            <a:endParaRPr lang="en-US" altLang="en-US">
              <a:solidFill>
                <a:srgbClr val="FFFFFF"/>
              </a:solidFill>
            </a:endParaRPr>
          </a:p>
        </p:txBody>
      </p:sp>
      <p:pic>
        <p:nvPicPr>
          <p:cNvPr id="7" name="Picture 6"/>
          <p:cNvPicPr>
            <a:picLocks noChangeAspect="1"/>
          </p:cNvPicPr>
          <p:nvPr/>
        </p:nvPicPr>
        <p:blipFill>
          <a:blip r:embed="rId2"/>
          <a:stretch>
            <a:fillRect/>
          </a:stretch>
        </p:blipFill>
        <p:spPr>
          <a:xfrm>
            <a:off x="4800981" y="6324600"/>
            <a:ext cx="2920237" cy="371888"/>
          </a:xfrm>
          <a:prstGeom prst="rect">
            <a:avLst/>
          </a:prstGeom>
        </p:spPr>
      </p:pic>
    </p:spTree>
    <p:extLst>
      <p:ext uri="{BB962C8B-B14F-4D97-AF65-F5344CB8AC3E}">
        <p14:creationId xmlns:p14="http://schemas.microsoft.com/office/powerpoint/2010/main" val="22626478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657" y="375781"/>
            <a:ext cx="11041629" cy="1143000"/>
          </a:xfrm>
        </p:spPr>
        <p:txBody>
          <a:bodyPr/>
          <a:lstStyle/>
          <a:p>
            <a:pPr algn="ctr"/>
            <a:r>
              <a:rPr lang="en-US" sz="4000" b="0" dirty="0"/>
              <a:t>Implementing </a:t>
            </a:r>
            <a:r>
              <a:rPr lang="en-US" sz="4000" b="0" dirty="0" smtClean="0"/>
              <a:t>EFG program – which HCW?</a:t>
            </a:r>
            <a:endParaRPr lang="en-US" sz="4000" dirty="0"/>
          </a:p>
        </p:txBody>
      </p:sp>
      <p:graphicFrame>
        <p:nvGraphicFramePr>
          <p:cNvPr id="4" name="Table 3"/>
          <p:cNvGraphicFramePr>
            <a:graphicFrameLocks noGrp="1"/>
          </p:cNvGraphicFramePr>
          <p:nvPr>
            <p:extLst>
              <p:ext uri="{D42A27DB-BD31-4B8C-83A1-F6EECF244321}">
                <p14:modId xmlns:p14="http://schemas.microsoft.com/office/powerpoint/2010/main" val="3414719771"/>
              </p:ext>
            </p:extLst>
          </p:nvPr>
        </p:nvGraphicFramePr>
        <p:xfrm>
          <a:off x="0" y="1177448"/>
          <a:ext cx="12192000" cy="5680552"/>
        </p:xfrm>
        <a:graphic>
          <a:graphicData uri="http://schemas.openxmlformats.org/drawingml/2006/table">
            <a:tbl>
              <a:tblPr firstRow="1" firstCol="1" bandRow="1">
                <a:tableStyleId>{284E427A-3D55-4303-BF80-6455036E1DE7}</a:tableStyleId>
              </a:tblPr>
              <a:tblGrid>
                <a:gridCol w="3434304">
                  <a:extLst>
                    <a:ext uri="{9D8B030D-6E8A-4147-A177-3AD203B41FA5}">
                      <a16:colId xmlns:a16="http://schemas.microsoft.com/office/drawing/2014/main" xmlns="" val="3104527199"/>
                    </a:ext>
                  </a:extLst>
                </a:gridCol>
                <a:gridCol w="4057166">
                  <a:extLst>
                    <a:ext uri="{9D8B030D-6E8A-4147-A177-3AD203B41FA5}">
                      <a16:colId xmlns:a16="http://schemas.microsoft.com/office/drawing/2014/main" xmlns="" val="3824676065"/>
                    </a:ext>
                  </a:extLst>
                </a:gridCol>
                <a:gridCol w="4700530">
                  <a:extLst>
                    <a:ext uri="{9D8B030D-6E8A-4147-A177-3AD203B41FA5}">
                      <a16:colId xmlns:a16="http://schemas.microsoft.com/office/drawing/2014/main" xmlns="" val="2186061107"/>
                    </a:ext>
                  </a:extLst>
                </a:gridCol>
              </a:tblGrid>
              <a:tr h="508878">
                <a:tc>
                  <a:txBody>
                    <a:bodyPr/>
                    <a:lstStyle/>
                    <a:p>
                      <a:pPr marL="0" marR="0" algn="l">
                        <a:lnSpc>
                          <a:spcPct val="107000"/>
                        </a:lnSpc>
                        <a:spcBef>
                          <a:spcPts val="0"/>
                        </a:spcBef>
                        <a:spcAft>
                          <a:spcPts val="0"/>
                        </a:spcAft>
                      </a:pPr>
                      <a:r>
                        <a:rPr lang="en-US" sz="1600" dirty="0">
                          <a:effectLst/>
                        </a:rPr>
                        <a:t>Healthcare worker Type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Advantages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Disadvantages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xmlns="" val="68159130"/>
                  </a:ext>
                </a:extLst>
              </a:tr>
              <a:tr h="1391282">
                <a:tc>
                  <a:txBody>
                    <a:bodyPr/>
                    <a:lstStyle/>
                    <a:p>
                      <a:pPr marL="0" marR="0" algn="l">
                        <a:lnSpc>
                          <a:spcPct val="107000"/>
                        </a:lnSpc>
                        <a:spcBef>
                          <a:spcPts val="0"/>
                        </a:spcBef>
                        <a:spcAft>
                          <a:spcPts val="0"/>
                        </a:spcAft>
                      </a:pPr>
                      <a:r>
                        <a:rPr lang="en-US" sz="1600" dirty="0">
                          <a:effectLst/>
                        </a:rPr>
                        <a:t>Infection Control Practitioner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-Objective</a:t>
                      </a:r>
                    </a:p>
                    <a:p>
                      <a:pPr marL="0" marR="0" algn="l">
                        <a:lnSpc>
                          <a:spcPct val="107000"/>
                        </a:lnSpc>
                        <a:spcBef>
                          <a:spcPts val="0"/>
                        </a:spcBef>
                        <a:spcAft>
                          <a:spcPts val="0"/>
                        </a:spcAft>
                      </a:pPr>
                      <a:r>
                        <a:rPr lang="en-US" sz="1600" dirty="0">
                          <a:effectLst/>
                        </a:rPr>
                        <a:t>-Vested</a:t>
                      </a:r>
                    </a:p>
                    <a:p>
                      <a:pPr marL="0" marR="0" algn="l">
                        <a:lnSpc>
                          <a:spcPct val="107000"/>
                        </a:lnSpc>
                        <a:spcBef>
                          <a:spcPts val="0"/>
                        </a:spcBef>
                        <a:spcAft>
                          <a:spcPts val="0"/>
                        </a:spcAft>
                      </a:pPr>
                      <a:r>
                        <a:rPr lang="en-US" sz="1600" dirty="0">
                          <a:effectLst/>
                        </a:rPr>
                        <a:t>-Understands the overall mission</a:t>
                      </a:r>
                    </a:p>
                    <a:p>
                      <a:pPr marL="0" marR="0" algn="l">
                        <a:lnSpc>
                          <a:spcPct val="107000"/>
                        </a:lnSpc>
                        <a:spcBef>
                          <a:spcPts val="0"/>
                        </a:spcBef>
                        <a:spcAft>
                          <a:spcPts val="0"/>
                        </a:spcAft>
                      </a:pPr>
                      <a:r>
                        <a:rPr lang="en-US" sz="1600" dirty="0">
                          <a:effectLst/>
                        </a:rPr>
                        <a:t>-usually experience in giving constructive feedback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-Resource intensive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xmlns="" val="351914152"/>
                  </a:ext>
                </a:extLst>
              </a:tr>
              <a:tr h="2667366">
                <a:tc>
                  <a:txBody>
                    <a:bodyPr/>
                    <a:lstStyle/>
                    <a:p>
                      <a:pPr marL="0" marR="0" algn="l">
                        <a:lnSpc>
                          <a:spcPct val="107000"/>
                        </a:lnSpc>
                        <a:spcBef>
                          <a:spcPts val="0"/>
                        </a:spcBef>
                        <a:spcAft>
                          <a:spcPts val="0"/>
                        </a:spcAft>
                      </a:pPr>
                      <a:r>
                        <a:rPr lang="en-US" sz="1600" dirty="0">
                          <a:effectLst/>
                        </a:rPr>
                        <a:t>Unit Nurse </a:t>
                      </a:r>
                    </a:p>
                    <a:p>
                      <a:pPr marL="0" marR="0" algn="l">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-Can strengthen EVC-nursing collaboration and joint ownership of patient care</a:t>
                      </a:r>
                    </a:p>
                    <a:p>
                      <a:pPr marL="0" marR="0" algn="l">
                        <a:lnSpc>
                          <a:spcPct val="107000"/>
                        </a:lnSpc>
                        <a:spcBef>
                          <a:spcPts val="0"/>
                        </a:spcBef>
                        <a:spcAft>
                          <a:spcPts val="0"/>
                        </a:spcAft>
                      </a:pPr>
                      <a:r>
                        <a:rPr lang="en-US" sz="1600" dirty="0">
                          <a:effectLst/>
                        </a:rPr>
                        <a:t>-Understanding of HTS that are nurse responsibility and EVC responsibility</a:t>
                      </a:r>
                    </a:p>
                    <a:p>
                      <a:pPr marL="0" marR="0" algn="l">
                        <a:lnSpc>
                          <a:spcPct val="107000"/>
                        </a:lnSpc>
                        <a:spcBef>
                          <a:spcPts val="0"/>
                        </a:spcBef>
                        <a:spcAft>
                          <a:spcPts val="0"/>
                        </a:spcAft>
                      </a:pPr>
                      <a:r>
                        <a:rPr lang="en-US" sz="1600" dirty="0">
                          <a:effectLst/>
                        </a:rPr>
                        <a:t>-Data can be discussed at unit quality meetings</a:t>
                      </a:r>
                    </a:p>
                    <a:p>
                      <a:pPr marL="0" marR="0" algn="l">
                        <a:lnSpc>
                          <a:spcPct val="107000"/>
                        </a:lnSpc>
                        <a:spcBef>
                          <a:spcPts val="0"/>
                        </a:spcBef>
                        <a:spcAft>
                          <a:spcPts val="0"/>
                        </a:spcAft>
                      </a:pPr>
                      <a:r>
                        <a:rPr lang="en-US" sz="1600" dirty="0">
                          <a:effectLst/>
                        </a:rPr>
                        <a:t>-Prompts discussion on the unit</a:t>
                      </a:r>
                    </a:p>
                    <a:p>
                      <a:pPr marL="0" marR="0" algn="l">
                        <a:lnSpc>
                          <a:spcPct val="107000"/>
                        </a:lnSpc>
                        <a:spcBef>
                          <a:spcPts val="0"/>
                        </a:spcBef>
                        <a:spcAft>
                          <a:spcPts val="0"/>
                        </a:spcAft>
                      </a:pPr>
                      <a:r>
                        <a:rPr lang="en-US" sz="1600" dirty="0">
                          <a:effectLst/>
                        </a:rPr>
                        <a:t>-All shifts can be monitored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-Need to ensure feedback is constructive, and non-blaming </a:t>
                      </a:r>
                    </a:p>
                    <a:p>
                      <a:pPr marL="0" marR="0" algn="l">
                        <a:lnSpc>
                          <a:spcPct val="107000"/>
                        </a:lnSpc>
                        <a:spcBef>
                          <a:spcPts val="0"/>
                        </a:spcBef>
                        <a:spcAft>
                          <a:spcPts val="0"/>
                        </a:spcAft>
                      </a:pPr>
                      <a:r>
                        <a:rPr lang="en-US" sz="1600" dirty="0">
                          <a:effectLst/>
                        </a:rPr>
                        <a:t>-Multiple competing nursing priorities</a:t>
                      </a:r>
                    </a:p>
                    <a:p>
                      <a:pPr marL="0" marR="0" algn="l">
                        <a:lnSpc>
                          <a:spcPct val="107000"/>
                        </a:lnSpc>
                        <a:spcBef>
                          <a:spcPts val="0"/>
                        </a:spcBef>
                        <a:spcAft>
                          <a:spcPts val="0"/>
                        </a:spcAft>
                      </a:pPr>
                      <a:r>
                        <a:rPr lang="en-US" sz="1600" dirty="0">
                          <a:effectLst/>
                        </a:rPr>
                        <a:t>-May need to train multiple nurses on each unit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xmlns="" val="4165290899"/>
                  </a:ext>
                </a:extLst>
              </a:tr>
              <a:tr h="1113026">
                <a:tc>
                  <a:txBody>
                    <a:bodyPr/>
                    <a:lstStyle/>
                    <a:p>
                      <a:pPr marL="0" marR="0" algn="l">
                        <a:lnSpc>
                          <a:spcPct val="107000"/>
                        </a:lnSpc>
                        <a:spcBef>
                          <a:spcPts val="0"/>
                        </a:spcBef>
                        <a:spcAft>
                          <a:spcPts val="0"/>
                        </a:spcAft>
                      </a:pPr>
                      <a:r>
                        <a:rPr lang="en-US" sz="1600" dirty="0">
                          <a:effectLst/>
                        </a:rPr>
                        <a:t>EVC Supervisor</a:t>
                      </a:r>
                    </a:p>
                    <a:p>
                      <a:pPr marL="0" marR="0" algn="l">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-EVC associate are accountable to supervisor</a:t>
                      </a:r>
                    </a:p>
                    <a:p>
                      <a:pPr marL="0" marR="0" algn="l">
                        <a:lnSpc>
                          <a:spcPct val="107000"/>
                        </a:lnSpc>
                        <a:spcBef>
                          <a:spcPts val="0"/>
                        </a:spcBef>
                        <a:spcAft>
                          <a:spcPts val="0"/>
                        </a:spcAft>
                      </a:pPr>
                      <a:r>
                        <a:rPr lang="en-US" sz="1600" dirty="0">
                          <a:effectLst/>
                        </a:rPr>
                        <a:t>-Feedback can identify systemic problems that can be addressed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-May not be objective</a:t>
                      </a:r>
                    </a:p>
                    <a:p>
                      <a:pPr marL="0" marR="0" algn="l">
                        <a:lnSpc>
                          <a:spcPct val="107000"/>
                        </a:lnSpc>
                        <a:spcBef>
                          <a:spcPts val="0"/>
                        </a:spcBef>
                        <a:spcAft>
                          <a:spcPts val="0"/>
                        </a:spcAft>
                      </a:pPr>
                      <a:r>
                        <a:rPr lang="en-US" sz="1600" dirty="0">
                          <a:effectLst/>
                        </a:rPr>
                        <a:t>-Data may not get communicated to unit</a:t>
                      </a:r>
                    </a:p>
                    <a:p>
                      <a:pPr marL="0" marR="0" algn="l">
                        <a:lnSpc>
                          <a:spcPct val="107000"/>
                        </a:lnSpc>
                        <a:spcBef>
                          <a:spcPts val="0"/>
                        </a:spcBef>
                        <a:spcAft>
                          <a:spcPts val="0"/>
                        </a:spcAft>
                      </a:pPr>
                      <a:r>
                        <a:rPr lang="en-US" sz="1600" dirty="0">
                          <a:effectLst/>
                        </a:rPr>
                        <a:t>-Resource intensive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xmlns="" val="702692863"/>
                  </a:ext>
                </a:extLst>
              </a:tr>
            </a:tbl>
          </a:graphicData>
        </a:graphic>
      </p:graphicFrame>
    </p:spTree>
    <p:extLst>
      <p:ext uri="{BB962C8B-B14F-4D97-AF65-F5344CB8AC3E}">
        <p14:creationId xmlns:p14="http://schemas.microsoft.com/office/powerpoint/2010/main" val="29332152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05297477"/>
              </p:ext>
            </p:extLst>
          </p:nvPr>
        </p:nvGraphicFramePr>
        <p:xfrm>
          <a:off x="-1" y="1189974"/>
          <a:ext cx="12192000" cy="5668026"/>
        </p:xfrm>
        <a:graphic>
          <a:graphicData uri="http://schemas.openxmlformats.org/drawingml/2006/table">
            <a:tbl>
              <a:tblPr firstRow="1" firstCol="1" bandRow="1">
                <a:tableStyleId>{284E427A-3D55-4303-BF80-6455036E1DE7}</a:tableStyleId>
              </a:tblPr>
              <a:tblGrid>
                <a:gridCol w="3413267">
                  <a:extLst>
                    <a:ext uri="{9D8B030D-6E8A-4147-A177-3AD203B41FA5}">
                      <a16:colId xmlns:a16="http://schemas.microsoft.com/office/drawing/2014/main" xmlns="" val="3104527199"/>
                    </a:ext>
                  </a:extLst>
                </a:gridCol>
                <a:gridCol w="4066911">
                  <a:extLst>
                    <a:ext uri="{9D8B030D-6E8A-4147-A177-3AD203B41FA5}">
                      <a16:colId xmlns:a16="http://schemas.microsoft.com/office/drawing/2014/main" xmlns="" val="3824676065"/>
                    </a:ext>
                  </a:extLst>
                </a:gridCol>
                <a:gridCol w="4711822">
                  <a:extLst>
                    <a:ext uri="{9D8B030D-6E8A-4147-A177-3AD203B41FA5}">
                      <a16:colId xmlns:a16="http://schemas.microsoft.com/office/drawing/2014/main" xmlns="" val="2186061107"/>
                    </a:ext>
                  </a:extLst>
                </a:gridCol>
              </a:tblGrid>
              <a:tr h="405488">
                <a:tc>
                  <a:txBody>
                    <a:bodyPr/>
                    <a:lstStyle/>
                    <a:p>
                      <a:pPr marL="0" marR="0" algn="l">
                        <a:lnSpc>
                          <a:spcPct val="107000"/>
                        </a:lnSpc>
                        <a:spcBef>
                          <a:spcPts val="0"/>
                        </a:spcBef>
                        <a:spcAft>
                          <a:spcPts val="0"/>
                        </a:spcAft>
                      </a:pPr>
                      <a:r>
                        <a:rPr lang="en-US" sz="1600" dirty="0">
                          <a:effectLst/>
                        </a:rPr>
                        <a:t>Healthcare worker Type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Advantages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Disadvantages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xmlns="" val="68159130"/>
                  </a:ext>
                </a:extLst>
              </a:tr>
              <a:tr h="1658712">
                <a:tc>
                  <a:txBody>
                    <a:bodyPr/>
                    <a:lstStyle/>
                    <a:p>
                      <a:pPr marL="0" marR="0" algn="l">
                        <a:lnSpc>
                          <a:spcPct val="107000"/>
                        </a:lnSpc>
                        <a:spcBef>
                          <a:spcPts val="0"/>
                        </a:spcBef>
                        <a:spcAft>
                          <a:spcPts val="0"/>
                        </a:spcAft>
                      </a:pPr>
                      <a:r>
                        <a:rPr lang="en-US" sz="1600" dirty="0">
                          <a:effectLst/>
                        </a:rPr>
                        <a:t>EVC Associate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-Take ownership over jobs and performance improvements. </a:t>
                      </a:r>
                    </a:p>
                    <a:p>
                      <a:pPr marL="0" marR="0" algn="l">
                        <a:lnSpc>
                          <a:spcPct val="107000"/>
                        </a:lnSpc>
                        <a:spcBef>
                          <a:spcPts val="0"/>
                        </a:spcBef>
                        <a:spcAft>
                          <a:spcPts val="0"/>
                        </a:spcAft>
                      </a:pPr>
                      <a:r>
                        <a:rPr lang="en-US" sz="1600" dirty="0">
                          <a:effectLst/>
                        </a:rPr>
                        <a:t>-Can identify problems related to cleaning certain HTS that can lead to improved processes.</a:t>
                      </a:r>
                    </a:p>
                    <a:p>
                      <a:pPr marL="0" marR="0" algn="l">
                        <a:lnSpc>
                          <a:spcPct val="107000"/>
                        </a:lnSpc>
                        <a:spcBef>
                          <a:spcPts val="0"/>
                        </a:spcBef>
                        <a:spcAft>
                          <a:spcPts val="0"/>
                        </a:spcAft>
                      </a:pPr>
                      <a:r>
                        <a:rPr lang="en-US" sz="1600" dirty="0">
                          <a:effectLst/>
                        </a:rPr>
                        <a:t>-All shifts can be monitored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-Peer to peer monitoring and feedback is challenging to give and receive. </a:t>
                      </a:r>
                    </a:p>
                    <a:p>
                      <a:pPr marL="0" marR="0" algn="l">
                        <a:lnSpc>
                          <a:spcPct val="107000"/>
                        </a:lnSpc>
                        <a:spcBef>
                          <a:spcPts val="0"/>
                        </a:spcBef>
                        <a:spcAft>
                          <a:spcPts val="0"/>
                        </a:spcAft>
                      </a:pPr>
                      <a:r>
                        <a:rPr lang="en-US" sz="1600" dirty="0">
                          <a:effectLst/>
                        </a:rPr>
                        <a:t>-Objectivity may be compromised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xmlns="" val="2951654857"/>
                  </a:ext>
                </a:extLst>
              </a:tr>
              <a:tr h="1197216">
                <a:tc>
                  <a:txBody>
                    <a:bodyPr/>
                    <a:lstStyle/>
                    <a:p>
                      <a:pPr marL="0" marR="0" algn="l">
                        <a:lnSpc>
                          <a:spcPct val="107000"/>
                        </a:lnSpc>
                        <a:spcBef>
                          <a:spcPts val="0"/>
                        </a:spcBef>
                        <a:spcAft>
                          <a:spcPts val="0"/>
                        </a:spcAft>
                      </a:pPr>
                      <a:r>
                        <a:rPr lang="en-US" sz="1600" dirty="0">
                          <a:effectLst/>
                        </a:rPr>
                        <a:t>“Secret Shopper”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-May reduce Hawthorne Effect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-Validity may be compromised if not trained correctly; need significant oversight</a:t>
                      </a:r>
                    </a:p>
                    <a:p>
                      <a:pPr marL="0" marR="0" algn="l">
                        <a:lnSpc>
                          <a:spcPct val="107000"/>
                        </a:lnSpc>
                        <a:spcBef>
                          <a:spcPts val="0"/>
                        </a:spcBef>
                        <a:spcAft>
                          <a:spcPts val="0"/>
                        </a:spcAft>
                      </a:pPr>
                      <a:r>
                        <a:rPr lang="en-US" sz="1600" dirty="0">
                          <a:effectLst/>
                        </a:rPr>
                        <a:t>-Inefficient if there is a lot of turnover and frequent training needs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xmlns="" val="2482168284"/>
                  </a:ext>
                </a:extLst>
              </a:tr>
              <a:tr h="2406610">
                <a:tc>
                  <a:txBody>
                    <a:bodyPr/>
                    <a:lstStyle/>
                    <a:p>
                      <a:pPr marL="0" marR="0" algn="l">
                        <a:lnSpc>
                          <a:spcPct val="107000"/>
                        </a:lnSpc>
                        <a:spcBef>
                          <a:spcPts val="0"/>
                        </a:spcBef>
                        <a:spcAft>
                          <a:spcPts val="0"/>
                        </a:spcAft>
                      </a:pPr>
                      <a:r>
                        <a:rPr lang="en-US" sz="1600">
                          <a:effectLst/>
                        </a:rPr>
                        <a:t>Mixed role: </a:t>
                      </a:r>
                    </a:p>
                    <a:p>
                      <a:pPr marL="0" marR="0" algn="l">
                        <a:lnSpc>
                          <a:spcPct val="107000"/>
                        </a:lnSpc>
                        <a:spcBef>
                          <a:spcPts val="0"/>
                        </a:spcBef>
                        <a:spcAft>
                          <a:spcPts val="0"/>
                        </a:spcAft>
                      </a:pPr>
                      <a:r>
                        <a:rPr lang="en-US" sz="1600">
                          <a:effectLst/>
                        </a:rPr>
                        <a:t>Nurse and EVC associate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-Daily room cleaning is responsibility of both nursing (e.g. IV pole, mechanical ventilators) and EVC.</a:t>
                      </a:r>
                    </a:p>
                    <a:p>
                      <a:pPr marL="0" marR="0" algn="l">
                        <a:lnSpc>
                          <a:spcPct val="107000"/>
                        </a:lnSpc>
                        <a:spcBef>
                          <a:spcPts val="0"/>
                        </a:spcBef>
                        <a:spcAft>
                          <a:spcPts val="0"/>
                        </a:spcAft>
                      </a:pPr>
                      <a:r>
                        <a:rPr lang="en-US" sz="1600" dirty="0">
                          <a:effectLst/>
                        </a:rPr>
                        <a:t>-Joint accountability</a:t>
                      </a:r>
                    </a:p>
                    <a:p>
                      <a:pPr marL="0" marR="0" algn="l">
                        <a:lnSpc>
                          <a:spcPct val="107000"/>
                        </a:lnSpc>
                        <a:spcBef>
                          <a:spcPts val="0"/>
                        </a:spcBef>
                        <a:spcAft>
                          <a:spcPts val="0"/>
                        </a:spcAft>
                      </a:pPr>
                      <a:r>
                        <a:rPr lang="en-US" sz="1600" dirty="0">
                          <a:effectLst/>
                        </a:rPr>
                        <a:t>-Direct data feedback goes to both nursing (from EVC associate) and EVC (from nurse). </a:t>
                      </a:r>
                    </a:p>
                    <a:p>
                      <a:pPr marL="0" marR="0" algn="l">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600" dirty="0">
                          <a:effectLst/>
                        </a:rPr>
                        <a:t>-Lack of ownership</a:t>
                      </a:r>
                    </a:p>
                    <a:p>
                      <a:pPr marL="0" marR="0" algn="l">
                        <a:lnSpc>
                          <a:spcPct val="107000"/>
                        </a:lnSpc>
                        <a:spcBef>
                          <a:spcPts val="0"/>
                        </a:spcBef>
                        <a:spcAft>
                          <a:spcPts val="0"/>
                        </a:spcAft>
                      </a:pPr>
                      <a:r>
                        <a:rPr lang="en-US" sz="1600" dirty="0">
                          <a:effectLst/>
                        </a:rPr>
                        <a:t>-Need to ensure feedback is in a respectful manner (modeling of constructive feedback discussions by infection control may help).  </a:t>
                      </a:r>
                    </a:p>
                    <a:p>
                      <a:pPr marL="0" marR="0" algn="l">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xmlns="" val="1899919710"/>
                  </a:ext>
                </a:extLst>
              </a:tr>
            </a:tbl>
          </a:graphicData>
        </a:graphic>
      </p:graphicFrame>
      <p:sp>
        <p:nvSpPr>
          <p:cNvPr id="7" name="Title 1"/>
          <p:cNvSpPr txBox="1">
            <a:spLocks/>
          </p:cNvSpPr>
          <p:nvPr/>
        </p:nvSpPr>
        <p:spPr bwMode="white">
          <a:xfrm>
            <a:off x="-396657" y="375781"/>
            <a:ext cx="1104162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267" b="1">
                <a:solidFill>
                  <a:schemeClr val="bg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5pPr>
            <a:lvl6pPr marL="609585" algn="l" rtl="0" eaLnBrk="1" fontAlgn="base" hangingPunct="1">
              <a:spcBef>
                <a:spcPct val="0"/>
              </a:spcBef>
              <a:spcAft>
                <a:spcPct val="0"/>
              </a:spcAft>
              <a:defRPr sz="4800" b="1">
                <a:solidFill>
                  <a:schemeClr val="bg1"/>
                </a:solidFill>
                <a:latin typeface="Arial" charset="0"/>
              </a:defRPr>
            </a:lvl6pPr>
            <a:lvl7pPr marL="1219170" algn="l" rtl="0" eaLnBrk="1" fontAlgn="base" hangingPunct="1">
              <a:spcBef>
                <a:spcPct val="0"/>
              </a:spcBef>
              <a:spcAft>
                <a:spcPct val="0"/>
              </a:spcAft>
              <a:defRPr sz="4800" b="1">
                <a:solidFill>
                  <a:schemeClr val="bg1"/>
                </a:solidFill>
                <a:latin typeface="Arial" charset="0"/>
              </a:defRPr>
            </a:lvl7pPr>
            <a:lvl8pPr marL="1828754" algn="l" rtl="0" eaLnBrk="1" fontAlgn="base" hangingPunct="1">
              <a:spcBef>
                <a:spcPct val="0"/>
              </a:spcBef>
              <a:spcAft>
                <a:spcPct val="0"/>
              </a:spcAft>
              <a:defRPr sz="4800" b="1">
                <a:solidFill>
                  <a:schemeClr val="bg1"/>
                </a:solidFill>
                <a:latin typeface="Arial" charset="0"/>
              </a:defRPr>
            </a:lvl8pPr>
            <a:lvl9pPr marL="2438339" algn="l" rtl="0" eaLnBrk="1" fontAlgn="base" hangingPunct="1">
              <a:spcBef>
                <a:spcPct val="0"/>
              </a:spcBef>
              <a:spcAft>
                <a:spcPct val="0"/>
              </a:spcAft>
              <a:defRPr sz="4800" b="1">
                <a:solidFill>
                  <a:schemeClr val="bg1"/>
                </a:solidFill>
                <a:latin typeface="Arial" charset="0"/>
              </a:defRPr>
            </a:lvl9pPr>
          </a:lstStyle>
          <a:p>
            <a:pPr algn="ctr"/>
            <a:r>
              <a:rPr lang="en-US" sz="4000" b="0" kern="0" dirty="0" smtClean="0"/>
              <a:t>Implementing EFG program- Who?</a:t>
            </a:r>
            <a:endParaRPr lang="en-US" sz="4000" kern="0" dirty="0"/>
          </a:p>
        </p:txBody>
      </p:sp>
    </p:spTree>
    <p:extLst>
      <p:ext uri="{BB962C8B-B14F-4D97-AF65-F5344CB8AC3E}">
        <p14:creationId xmlns:p14="http://schemas.microsoft.com/office/powerpoint/2010/main" val="481842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0" y="533400"/>
            <a:ext cx="10363200" cy="1143000"/>
          </a:xfrm>
        </p:spPr>
        <p:txBody>
          <a:bodyPr/>
          <a:lstStyle/>
          <a:p>
            <a:pPr algn="ctr"/>
            <a:r>
              <a:rPr lang="en-US" b="0" dirty="0"/>
              <a:t>Outline </a:t>
            </a:r>
          </a:p>
        </p:txBody>
      </p:sp>
      <p:sp>
        <p:nvSpPr>
          <p:cNvPr id="3" name="Content Placeholder 2"/>
          <p:cNvSpPr>
            <a:spLocks noGrp="1"/>
          </p:cNvSpPr>
          <p:nvPr>
            <p:ph idx="1"/>
          </p:nvPr>
        </p:nvSpPr>
        <p:spPr>
          <a:xfrm>
            <a:off x="996640" y="1636804"/>
            <a:ext cx="10528920" cy="4687796"/>
          </a:xfrm>
        </p:spPr>
        <p:txBody>
          <a:bodyPr/>
          <a:lstStyle/>
          <a:p>
            <a:r>
              <a:rPr lang="en-US" dirty="0" smtClean="0"/>
              <a:t>Innovation, change and importance of empathy</a:t>
            </a:r>
            <a:endParaRPr lang="en-US" dirty="0"/>
          </a:p>
          <a:p>
            <a:r>
              <a:rPr lang="en-US" dirty="0" smtClean="0"/>
              <a:t>Importance of Hospital </a:t>
            </a:r>
            <a:r>
              <a:rPr lang="en-US" dirty="0"/>
              <a:t>Hygiene </a:t>
            </a:r>
            <a:endParaRPr lang="en-US" dirty="0" smtClean="0"/>
          </a:p>
          <a:p>
            <a:r>
              <a:rPr lang="en-US" dirty="0" smtClean="0"/>
              <a:t>Monitoring of patient room cleaning </a:t>
            </a:r>
          </a:p>
          <a:p>
            <a:r>
              <a:rPr lang="en-US" dirty="0" smtClean="0"/>
              <a:t>Environmental Evaluation with Fluorescent Gel (EFG)</a:t>
            </a:r>
          </a:p>
          <a:p>
            <a:pPr lvl="1"/>
            <a:r>
              <a:rPr lang="en-US" dirty="0" smtClean="0"/>
              <a:t>Starting or improving a program</a:t>
            </a:r>
          </a:p>
          <a:p>
            <a:pPr lvl="1"/>
            <a:r>
              <a:rPr lang="en-US" dirty="0" smtClean="0"/>
              <a:t>Data feedback</a:t>
            </a:r>
          </a:p>
          <a:p>
            <a:endParaRPr lang="en-US" dirty="0"/>
          </a:p>
          <a:p>
            <a:pPr lvl="1"/>
            <a:endParaRPr lang="en-US" dirty="0"/>
          </a:p>
          <a:p>
            <a:endParaRPr lang="en-US" dirty="0"/>
          </a:p>
        </p:txBody>
      </p:sp>
      <p:pic>
        <p:nvPicPr>
          <p:cNvPr id="5" name="Content Placeholder 5">
            <a:extLst>
              <a:ext uri="{FF2B5EF4-FFF2-40B4-BE49-F238E27FC236}">
                <a16:creationId xmlns:a16="http://schemas.microsoft.com/office/drawing/2014/main" xmlns="" id="{A2949CBA-5CBA-4010-83D2-C087208F753D}"/>
              </a:ext>
            </a:extLst>
          </p:cNvPr>
          <p:cNvPicPr>
            <a:picLocks noChangeAspect="1"/>
          </p:cNvPicPr>
          <p:nvPr/>
        </p:nvPicPr>
        <p:blipFill>
          <a:blip r:embed="rId3"/>
          <a:stretch>
            <a:fillRect/>
          </a:stretch>
        </p:blipFill>
        <p:spPr bwMode="white">
          <a:xfrm>
            <a:off x="4163400" y="6240184"/>
            <a:ext cx="3865199" cy="4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s://68ef2f69c7787d4078ac-7864ae55ba174c40683f10ab811d9167.ssl.cf1.rackcdn.com/twitter-icon_16x16.png">
            <a:hlinkClick r:id="rId4"/>
            <a:extLst>
              <a:ext uri="{FF2B5EF4-FFF2-40B4-BE49-F238E27FC236}">
                <a16:creationId xmlns:a16="http://schemas.microsoft.com/office/drawing/2014/main" xmlns="" id="{BD5166E3-DEEF-4F6D-8869-0D689C42446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910203" y="6112702"/>
            <a:ext cx="435541" cy="422758"/>
          </a:xfrm>
          <a:prstGeom prst="rect">
            <a:avLst/>
          </a:prstGeom>
          <a:noFill/>
          <a:ln>
            <a:noFill/>
          </a:ln>
        </p:spPr>
      </p:pic>
    </p:spTree>
    <p:extLst>
      <p:ext uri="{BB962C8B-B14F-4D97-AF65-F5344CB8AC3E}">
        <p14:creationId xmlns:p14="http://schemas.microsoft.com/office/powerpoint/2010/main" val="21727379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78" y="1430866"/>
            <a:ext cx="4108262" cy="447215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4055533" y="1430867"/>
            <a:ext cx="4055533" cy="447886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8111066" y="1430867"/>
            <a:ext cx="4080934" cy="44788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48429" y="205269"/>
            <a:ext cx="106108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Patient Room Cleaning Evaluation with Fluorescent Gel (FG):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Optimal number of High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Touch Surfaces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and Patient Rooms?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32032" y="5903019"/>
            <a:ext cx="60849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Rock C (@ClareRock1)</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Haft M, Small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 Hsu Y, Gurses A, Xie A, Scheeler V, Cummings S, Trexler P, Milstone A, Maragakis L, Cosgrove S, for the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CDC Prevention Epicenters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Visual Abstract Representation of: Evaluating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Accuracy of Sampling Strategies for Fluorescent Gel Monitoring of Patient Room Cleaning</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noProof="0" dirty="0" smtClean="0">
                <a:ln>
                  <a:noFill/>
                </a:ln>
                <a:solidFill>
                  <a:prstClr val="black"/>
                </a:solidFill>
                <a:effectLst/>
                <a:uLnTx/>
                <a:uFillTx/>
                <a:latin typeface="Calibri" panose="020F0502020204030204"/>
                <a:ea typeface="+mn-ea"/>
                <a:cs typeface="+mn-cs"/>
              </a:rPr>
              <a:t>Infect Control </a:t>
            </a:r>
            <a:r>
              <a:rPr kumimoji="0" lang="en-US" sz="1200" b="0" i="1" u="none" strike="noStrike" kern="1200" cap="none" spc="0" normalizeH="0" baseline="0" noProof="0" dirty="0" err="1" smtClean="0">
                <a:ln>
                  <a:noFill/>
                </a:ln>
                <a:solidFill>
                  <a:prstClr val="black"/>
                </a:solidFill>
                <a:effectLst/>
                <a:uLnTx/>
                <a:uFillTx/>
                <a:latin typeface="Calibri" panose="020F0502020204030204"/>
                <a:ea typeface="+mn-ea"/>
                <a:cs typeface="+mn-cs"/>
              </a:rPr>
              <a:t>Hosp</a:t>
            </a:r>
            <a:r>
              <a:rPr kumimoji="0" lang="en-US" sz="1200" b="0" i="1" u="none" strike="noStrike" kern="1200" cap="none" spc="0" normalizeH="0" baseline="0" noProof="0" dirty="0" smtClean="0">
                <a:ln>
                  <a:noFill/>
                </a:ln>
                <a:solidFill>
                  <a:prstClr val="black"/>
                </a:solidFill>
                <a:effectLst/>
                <a:uLnTx/>
                <a:uFillTx/>
                <a:latin typeface="Calibri" panose="020F0502020204030204"/>
                <a:ea typeface="+mn-ea"/>
                <a:cs typeface="+mn-cs"/>
              </a:rPr>
              <a:t> Epidemiol</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.in press. </a:t>
            </a: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8111066" y="6103172"/>
            <a:ext cx="3632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This Visual Abstract was created by Mark Haft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@ClareRock1</a:t>
            </a:r>
          </a:p>
        </p:txBody>
      </p:sp>
      <p:sp>
        <p:nvSpPr>
          <p:cNvPr id="14" name="TextBox 13"/>
          <p:cNvSpPr txBox="1"/>
          <p:nvPr/>
        </p:nvSpPr>
        <p:spPr>
          <a:xfrm>
            <a:off x="4086304" y="1447065"/>
            <a:ext cx="39204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academic hospital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3,000 FG in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228 random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rooms on 13 units.  </a:t>
            </a:r>
          </a:p>
        </p:txBody>
      </p:sp>
      <p:sp>
        <p:nvSpPr>
          <p:cNvPr id="18" name="TextBox 17"/>
          <p:cNvSpPr txBox="1"/>
          <p:nvPr/>
        </p:nvSpPr>
        <p:spPr>
          <a:xfrm>
            <a:off x="8031580" y="1490205"/>
            <a:ext cx="4102168"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Optimal in academic hospital=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3 randomly selected high touch surface from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randomly selected rooms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Remains optimal when good (&gt;80%) and poor (&lt;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gel removal, and for both discharge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daily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cleaning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Good news! Let’s go!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Implementing FG program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not resource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intensive.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8702270" y="5578983"/>
            <a:ext cx="28985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10457398" y="6343347"/>
            <a:ext cx="304826" cy="292633"/>
          </a:xfrm>
          <a:prstGeom prst="rect">
            <a:avLst/>
          </a:prstGeom>
        </p:spPr>
      </p:pic>
      <p:pic>
        <p:nvPicPr>
          <p:cNvPr id="8" name="Picture 7"/>
          <p:cNvPicPr>
            <a:picLocks noChangeAspect="1"/>
          </p:cNvPicPr>
          <p:nvPr/>
        </p:nvPicPr>
        <p:blipFill>
          <a:blip r:embed="rId4"/>
          <a:stretch>
            <a:fillRect/>
          </a:stretch>
        </p:blipFill>
        <p:spPr>
          <a:xfrm rot="16200000">
            <a:off x="4161392" y="2601749"/>
            <a:ext cx="743776" cy="743776"/>
          </a:xfrm>
          <a:prstGeom prst="rect">
            <a:avLst/>
          </a:prstGeom>
        </p:spPr>
      </p:pic>
      <p:sp>
        <p:nvSpPr>
          <p:cNvPr id="22" name="TextBox 21"/>
          <p:cNvSpPr txBox="1"/>
          <p:nvPr/>
        </p:nvSpPr>
        <p:spPr>
          <a:xfrm>
            <a:off x="3950952" y="3551079"/>
            <a:ext cx="26543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 Sampling Strategies</a:t>
            </a:r>
          </a:p>
        </p:txBody>
      </p:sp>
      <p:sp>
        <p:nvSpPr>
          <p:cNvPr id="2" name="TextBox 1">
            <a:extLst>
              <a:ext uri="{FF2B5EF4-FFF2-40B4-BE49-F238E27FC236}">
                <a16:creationId xmlns:a16="http://schemas.microsoft.com/office/drawing/2014/main" xmlns="" id="{F1E718FA-A203-4B25-9D5A-5C05C603162B}"/>
              </a:ext>
            </a:extLst>
          </p:cNvPr>
          <p:cNvSpPr txBox="1"/>
          <p:nvPr/>
        </p:nvSpPr>
        <p:spPr>
          <a:xfrm>
            <a:off x="-25401" y="1490205"/>
            <a:ext cx="4035929" cy="4524315"/>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Removal of FG from pre-marked high touch surfaces assesses quality of room cleaning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This drives improvement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Perceived time and resource need for gel marking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may limit uptake strategy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But how much time is really needed?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3.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determined the least number of rooms and high touch surfaces to mark with gel to reflect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cleaning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3809194" y="3883746"/>
            <a:ext cx="348303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HTS per room?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 HTS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per 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3 HTS per 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4 HTS per room?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5 HTS per 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HTS in main room,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plus 1 in bathroom?</a:t>
            </a:r>
          </a:p>
        </p:txBody>
      </p:sp>
      <p:sp>
        <p:nvSpPr>
          <p:cNvPr id="26" name="TextBox 25">
            <a:extLst>
              <a:ext uri="{FF2B5EF4-FFF2-40B4-BE49-F238E27FC236}">
                <a16:creationId xmlns:a16="http://schemas.microsoft.com/office/drawing/2014/main" xmlns="" id="{0C286462-F37B-4199-A440-5F793C8FEC63}"/>
              </a:ext>
            </a:extLst>
          </p:cNvPr>
          <p:cNvSpPr txBox="1"/>
          <p:nvPr/>
        </p:nvSpPr>
        <p:spPr>
          <a:xfrm>
            <a:off x="6393678" y="4397822"/>
            <a:ext cx="15711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Minimum number?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xmlns="" id="{FF2B8F96-E85E-4FF4-BE8B-8F9F368D03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28250">
            <a:off x="7299366" y="2578559"/>
            <a:ext cx="994737" cy="994737"/>
          </a:xfrm>
          <a:prstGeom prst="rect">
            <a:avLst/>
          </a:prstGeom>
        </p:spPr>
      </p:pic>
      <p:pic>
        <p:nvPicPr>
          <p:cNvPr id="28" name="Picture 27">
            <a:extLst>
              <a:ext uri="{FF2B5EF4-FFF2-40B4-BE49-F238E27FC236}">
                <a16:creationId xmlns:a16="http://schemas.microsoft.com/office/drawing/2014/main" xmlns="" id="{8CA0ECA8-01E4-43F5-B3FA-31F3DBFD8C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0714" y="2345842"/>
            <a:ext cx="1303838" cy="1303838"/>
          </a:xfrm>
          <a:prstGeom prst="rect">
            <a:avLst/>
          </a:prstGeom>
        </p:spPr>
      </p:pic>
      <p:pic>
        <p:nvPicPr>
          <p:cNvPr id="29" name="Picture 28">
            <a:extLst>
              <a:ext uri="{FF2B5EF4-FFF2-40B4-BE49-F238E27FC236}">
                <a16:creationId xmlns:a16="http://schemas.microsoft.com/office/drawing/2014/main" xmlns="" id="{B71A3033-EA03-468F-9EFD-9C32D270EA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7660" y="2422175"/>
            <a:ext cx="1205289" cy="1205289"/>
          </a:xfrm>
          <a:prstGeom prst="rect">
            <a:avLst/>
          </a:prstGeom>
        </p:spPr>
      </p:pic>
      <p:sp>
        <p:nvSpPr>
          <p:cNvPr id="7" name="Right Bracket 6"/>
          <p:cNvSpPr/>
          <p:nvPr/>
        </p:nvSpPr>
        <p:spPr>
          <a:xfrm>
            <a:off x="6258056" y="4016123"/>
            <a:ext cx="68910" cy="1758512"/>
          </a:xfrm>
          <a:prstGeom prst="rightBracket">
            <a:avLst/>
          </a:prstGeom>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8"/>
          <a:stretch>
            <a:fillRect/>
          </a:stretch>
        </p:blipFill>
        <p:spPr>
          <a:xfrm>
            <a:off x="1508048" y="4034551"/>
            <a:ext cx="773220" cy="726542"/>
          </a:xfrm>
          <a:prstGeom prst="rect">
            <a:avLst/>
          </a:prstGeom>
        </p:spPr>
      </p:pic>
    </p:spTree>
    <p:extLst>
      <p:ext uri="{BB962C8B-B14F-4D97-AF65-F5344CB8AC3E}">
        <p14:creationId xmlns:p14="http://schemas.microsoft.com/office/powerpoint/2010/main" val="40676479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067" y="523226"/>
            <a:ext cx="10363200" cy="1143000"/>
          </a:xfrm>
        </p:spPr>
        <p:txBody>
          <a:bodyPr>
            <a:normAutofit fontScale="90000"/>
          </a:bodyPr>
          <a:lstStyle/>
          <a:p>
            <a:r>
              <a:rPr lang="en-US" b="0" dirty="0" smtClean="0"/>
              <a:t>How to pick rooms and high touch surfaces</a:t>
            </a:r>
            <a:endParaRPr lang="en-US" b="0" dirty="0"/>
          </a:p>
        </p:txBody>
      </p:sp>
      <p:sp>
        <p:nvSpPr>
          <p:cNvPr id="3" name="Content Placeholder 2"/>
          <p:cNvSpPr>
            <a:spLocks noGrp="1"/>
          </p:cNvSpPr>
          <p:nvPr>
            <p:ph idx="1"/>
          </p:nvPr>
        </p:nvSpPr>
        <p:spPr>
          <a:xfrm>
            <a:off x="471376" y="1666226"/>
            <a:ext cx="11249247" cy="4114800"/>
          </a:xfrm>
        </p:spPr>
        <p:txBody>
          <a:bodyPr/>
          <a:lstStyle/>
          <a:p>
            <a:r>
              <a:rPr lang="en-US" sz="3600" dirty="0" smtClean="0"/>
              <a:t>Systematic way to pick rooms &amp; HTS important </a:t>
            </a:r>
          </a:p>
          <a:p>
            <a:r>
              <a:rPr lang="en-US" sz="3600" dirty="0" smtClean="0"/>
              <a:t>Ensures representation of: </a:t>
            </a:r>
          </a:p>
          <a:p>
            <a:pPr marL="1123935" lvl="1" indent="-514350">
              <a:buFont typeface="+mj-lt"/>
              <a:buAutoNum type="arabicPeriod"/>
            </a:pPr>
            <a:r>
              <a:rPr lang="en-US" sz="2534" dirty="0" smtClean="0"/>
              <a:t>Contact precaution and non-CP rooms</a:t>
            </a:r>
          </a:p>
          <a:p>
            <a:pPr marL="1123935" lvl="1" indent="-514350">
              <a:buFont typeface="+mj-lt"/>
              <a:buAutoNum type="arabicPeriod"/>
            </a:pPr>
            <a:r>
              <a:rPr lang="en-US" sz="2534" dirty="0" smtClean="0"/>
              <a:t>Room where patient/family present</a:t>
            </a:r>
          </a:p>
          <a:p>
            <a:pPr marL="1123935" lvl="1" indent="-514350">
              <a:buFont typeface="+mj-lt"/>
              <a:buAutoNum type="arabicPeriod"/>
            </a:pPr>
            <a:r>
              <a:rPr lang="en-US" sz="2534" dirty="0" smtClean="0"/>
              <a:t>Different rooms </a:t>
            </a:r>
          </a:p>
          <a:p>
            <a:pPr marL="590549" indent="-514350">
              <a:buFont typeface="Arial" panose="020B0604020202020204" pitchFamily="34" charset="0"/>
              <a:buChar char="•"/>
            </a:pPr>
            <a:r>
              <a:rPr lang="en-US" sz="3067" dirty="0" smtClean="0"/>
              <a:t>Minimizes risk of EVC associate knowing where FG placed</a:t>
            </a:r>
          </a:p>
          <a:p>
            <a:pPr marL="590549" indent="-514350">
              <a:buFont typeface="Arial" panose="020B0604020202020204" pitchFamily="34" charset="0"/>
              <a:buChar char="•"/>
            </a:pPr>
            <a:r>
              <a:rPr lang="en-US" sz="3067" dirty="0" smtClean="0"/>
              <a:t>More objective, valid data, representative of overall thoroughness of cleaning </a:t>
            </a:r>
          </a:p>
          <a:p>
            <a:pPr marL="609585" lvl="1" indent="0">
              <a:buNone/>
            </a:pPr>
            <a:endParaRPr lang="en-US" sz="2534" dirty="0" smtClean="0"/>
          </a:p>
        </p:txBody>
      </p:sp>
      <p:pic>
        <p:nvPicPr>
          <p:cNvPr id="5" name="Picture 4"/>
          <p:cNvPicPr>
            <a:picLocks noChangeAspect="1"/>
          </p:cNvPicPr>
          <p:nvPr/>
        </p:nvPicPr>
        <p:blipFill>
          <a:blip r:embed="rId3"/>
          <a:stretch>
            <a:fillRect/>
          </a:stretch>
        </p:blipFill>
        <p:spPr>
          <a:xfrm>
            <a:off x="4800981" y="6324600"/>
            <a:ext cx="2920237" cy="371888"/>
          </a:xfrm>
          <a:prstGeom prst="rect">
            <a:avLst/>
          </a:prstGeom>
        </p:spPr>
      </p:pic>
    </p:spTree>
    <p:extLst>
      <p:ext uri="{BB962C8B-B14F-4D97-AF65-F5344CB8AC3E}">
        <p14:creationId xmlns:p14="http://schemas.microsoft.com/office/powerpoint/2010/main" val="18576891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search Randomizer - Internet Explorer">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14440" b="10342"/>
          <a:stretch/>
        </p:blipFill>
        <p:spPr>
          <a:xfrm>
            <a:off x="0" y="1271592"/>
            <a:ext cx="12192000" cy="4959087"/>
          </a:xfrm>
          <a:prstGeom prst="rect">
            <a:avLst/>
          </a:prstGeom>
        </p:spPr>
      </p:pic>
      <p:sp>
        <p:nvSpPr>
          <p:cNvPr id="5" name="Rectangle 4"/>
          <p:cNvSpPr/>
          <p:nvPr/>
        </p:nvSpPr>
        <p:spPr>
          <a:xfrm>
            <a:off x="4003664" y="6298259"/>
            <a:ext cx="4184672" cy="400110"/>
          </a:xfrm>
          <a:prstGeom prst="rect">
            <a:avLst/>
          </a:prstGeom>
        </p:spPr>
        <p:txBody>
          <a:bodyPr wrap="none">
            <a:spAutoFit/>
          </a:bodyPr>
          <a:lstStyle/>
          <a:p>
            <a:r>
              <a:rPr lang="en-US" sz="2000" dirty="0">
                <a:solidFill>
                  <a:schemeClr val="bg1"/>
                </a:solidFill>
              </a:rPr>
              <a:t>https://www.randomizer.org/tutorial/</a:t>
            </a:r>
          </a:p>
        </p:txBody>
      </p:sp>
      <p:sp>
        <p:nvSpPr>
          <p:cNvPr id="6" name="Title 5"/>
          <p:cNvSpPr>
            <a:spLocks noGrp="1"/>
          </p:cNvSpPr>
          <p:nvPr>
            <p:ph type="title"/>
          </p:nvPr>
        </p:nvSpPr>
        <p:spPr>
          <a:xfrm>
            <a:off x="707361" y="359686"/>
            <a:ext cx="10363200" cy="1143000"/>
          </a:xfrm>
        </p:spPr>
        <p:txBody>
          <a:bodyPr/>
          <a:lstStyle/>
          <a:p>
            <a:pPr algn="ctr"/>
            <a:r>
              <a:rPr lang="en-US" b="0" dirty="0"/>
              <a:t>Randomize room selection </a:t>
            </a:r>
          </a:p>
        </p:txBody>
      </p:sp>
    </p:spTree>
    <p:extLst>
      <p:ext uri="{BB962C8B-B14F-4D97-AF65-F5344CB8AC3E}">
        <p14:creationId xmlns:p14="http://schemas.microsoft.com/office/powerpoint/2010/main" val="39842119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11" y="267407"/>
            <a:ext cx="11216922" cy="1143000"/>
          </a:xfrm>
        </p:spPr>
        <p:txBody>
          <a:bodyPr/>
          <a:lstStyle/>
          <a:p>
            <a:r>
              <a:rPr lang="en-US" b="0" dirty="0" smtClean="0"/>
              <a:t>Randomize High Touch Surface selection</a:t>
            </a:r>
            <a:endParaRPr lang="en-US" b="0" dirty="0"/>
          </a:p>
        </p:txBody>
      </p:sp>
      <p:pic>
        <p:nvPicPr>
          <p:cNvPr id="5" name="Content Placeholder 4"/>
          <p:cNvPicPr>
            <a:picLocks noGrp="1" noChangeAspect="1"/>
          </p:cNvPicPr>
          <p:nvPr>
            <p:ph idx="1"/>
          </p:nvPr>
        </p:nvPicPr>
        <p:blipFill rotWithShape="1">
          <a:blip r:embed="rId2"/>
          <a:srcRect l="73135" t="12314" b="5701"/>
          <a:stretch/>
        </p:blipFill>
        <p:spPr>
          <a:xfrm>
            <a:off x="1291755" y="1029405"/>
            <a:ext cx="9254239" cy="5295195"/>
          </a:xfrm>
          <a:prstGeom prst="rect">
            <a:avLst/>
          </a:prstGeom>
        </p:spPr>
      </p:pic>
      <p:sp>
        <p:nvSpPr>
          <p:cNvPr id="4" name="Footer Placeholder 3"/>
          <p:cNvSpPr>
            <a:spLocks noGrp="1"/>
          </p:cNvSpPr>
          <p:nvPr>
            <p:ph type="ftr" sz="quarter" idx="11"/>
          </p:nvPr>
        </p:nvSpPr>
        <p:spPr/>
        <p:txBody>
          <a:bodyPr/>
          <a:lstStyle/>
          <a:p>
            <a:r>
              <a:rPr lang="en-US" dirty="0"/>
              <a:t>https://www.random.org/lists/</a:t>
            </a:r>
          </a:p>
        </p:txBody>
      </p:sp>
    </p:spTree>
    <p:extLst>
      <p:ext uri="{BB962C8B-B14F-4D97-AF65-F5344CB8AC3E}">
        <p14:creationId xmlns:p14="http://schemas.microsoft.com/office/powerpoint/2010/main" val="3122775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Discharge, daily or both</a:t>
            </a:r>
            <a:endParaRPr lang="en-US" dirty="0"/>
          </a:p>
        </p:txBody>
      </p:sp>
      <p:sp>
        <p:nvSpPr>
          <p:cNvPr id="3" name="Content Placeholder 2"/>
          <p:cNvSpPr>
            <a:spLocks noGrp="1"/>
          </p:cNvSpPr>
          <p:nvPr>
            <p:ph idx="1"/>
          </p:nvPr>
        </p:nvSpPr>
        <p:spPr/>
        <p:txBody>
          <a:bodyPr/>
          <a:lstStyle/>
          <a:p>
            <a:r>
              <a:rPr lang="en-US" dirty="0"/>
              <a:t>EFG of three HTS reflects both daily and discharge thoroughness of </a:t>
            </a:r>
            <a:r>
              <a:rPr lang="en-US" dirty="0" smtClean="0"/>
              <a:t>cleaning </a:t>
            </a:r>
          </a:p>
          <a:p>
            <a:r>
              <a:rPr lang="en-US" dirty="0"/>
              <a:t>R</a:t>
            </a:r>
            <a:r>
              <a:rPr lang="en-US" dirty="0" smtClean="0"/>
              <a:t>ecommend </a:t>
            </a:r>
            <a:r>
              <a:rPr lang="en-US" dirty="0"/>
              <a:t>not differentiating between daily and discharge when selecting </a:t>
            </a:r>
            <a:r>
              <a:rPr lang="en-US" dirty="0" smtClean="0"/>
              <a:t>rooms </a:t>
            </a: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smtClean="0"/>
              <a:t>@ClareRock1</a:t>
            </a:r>
            <a:endParaRPr lang="en-US"/>
          </a:p>
        </p:txBody>
      </p:sp>
    </p:spTree>
    <p:extLst>
      <p:ext uri="{BB962C8B-B14F-4D97-AF65-F5344CB8AC3E}">
        <p14:creationId xmlns:p14="http://schemas.microsoft.com/office/powerpoint/2010/main" val="3339940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Both Discharge and daily cleaning </a:t>
            </a:r>
            <a:endParaRPr lang="en-US" dirty="0"/>
          </a:p>
        </p:txBody>
      </p:sp>
      <p:sp>
        <p:nvSpPr>
          <p:cNvPr id="3" name="Content Placeholder 2"/>
          <p:cNvSpPr>
            <a:spLocks noGrp="1"/>
          </p:cNvSpPr>
          <p:nvPr>
            <p:ph idx="1"/>
          </p:nvPr>
        </p:nvSpPr>
        <p:spPr>
          <a:xfrm>
            <a:off x="1079500" y="1534585"/>
            <a:ext cx="10363200" cy="4877504"/>
          </a:xfrm>
        </p:spPr>
        <p:txBody>
          <a:bodyPr>
            <a:normAutofit lnSpcReduction="10000"/>
          </a:bodyPr>
          <a:lstStyle/>
          <a:p>
            <a:pPr marL="0" indent="0">
              <a:lnSpc>
                <a:spcPct val="120000"/>
              </a:lnSpc>
              <a:buNone/>
            </a:pPr>
            <a:r>
              <a:rPr lang="en-US" u="sng" dirty="0" smtClean="0"/>
              <a:t>Discharge </a:t>
            </a:r>
            <a:r>
              <a:rPr lang="en-US" u="sng" dirty="0"/>
              <a:t>cleaning only EFG</a:t>
            </a:r>
            <a:r>
              <a:rPr lang="en-US" dirty="0"/>
              <a:t> </a:t>
            </a:r>
          </a:p>
          <a:p>
            <a:pPr>
              <a:lnSpc>
                <a:spcPct val="120000"/>
              </a:lnSpc>
            </a:pPr>
            <a:r>
              <a:rPr lang="en-US" sz="2800" dirty="0"/>
              <a:t>Many existing programs check discharge cleaning </a:t>
            </a:r>
            <a:r>
              <a:rPr lang="en-US" sz="2800" dirty="0" smtClean="0"/>
              <a:t>only</a:t>
            </a:r>
          </a:p>
          <a:p>
            <a:pPr>
              <a:lnSpc>
                <a:spcPct val="120000"/>
              </a:lnSpc>
            </a:pPr>
            <a:r>
              <a:rPr lang="en-US" sz="2800" dirty="0" smtClean="0"/>
              <a:t>Challenging </a:t>
            </a:r>
            <a:r>
              <a:rPr lang="en-US" sz="2800" dirty="0"/>
              <a:t>&amp; may be </a:t>
            </a:r>
            <a:r>
              <a:rPr lang="en-US" sz="2800" dirty="0" smtClean="0"/>
              <a:t>inefficient </a:t>
            </a:r>
            <a:endParaRPr lang="en-US" sz="2800" dirty="0"/>
          </a:p>
          <a:p>
            <a:pPr lvl="1">
              <a:lnSpc>
                <a:spcPct val="120000"/>
              </a:lnSpc>
            </a:pPr>
            <a:r>
              <a:rPr lang="en-US" sz="2267" dirty="0" smtClean="0"/>
              <a:t>smaller </a:t>
            </a:r>
            <a:r>
              <a:rPr lang="en-US" sz="2267" dirty="0"/>
              <a:t>number of rooms available to </a:t>
            </a:r>
            <a:r>
              <a:rPr lang="en-US" sz="2267" dirty="0" smtClean="0"/>
              <a:t>check </a:t>
            </a:r>
          </a:p>
          <a:p>
            <a:pPr lvl="1">
              <a:lnSpc>
                <a:spcPct val="120000"/>
              </a:lnSpc>
            </a:pPr>
            <a:r>
              <a:rPr lang="en-US" sz="2267" dirty="0" smtClean="0"/>
              <a:t>FG </a:t>
            </a:r>
            <a:r>
              <a:rPr lang="en-US" sz="2267" dirty="0"/>
              <a:t>placement </a:t>
            </a:r>
            <a:r>
              <a:rPr lang="en-US" sz="2267" dirty="0" smtClean="0"/>
              <a:t>where </a:t>
            </a:r>
            <a:r>
              <a:rPr lang="en-US" sz="2267" dirty="0"/>
              <a:t>patient planned for discharge requires </a:t>
            </a:r>
            <a:r>
              <a:rPr lang="en-US" sz="2267" dirty="0" smtClean="0"/>
              <a:t>coordination 	</a:t>
            </a:r>
          </a:p>
          <a:p>
            <a:pPr lvl="2">
              <a:lnSpc>
                <a:spcPct val="120000"/>
              </a:lnSpc>
            </a:pPr>
            <a:r>
              <a:rPr lang="en-US" sz="1400" dirty="0" smtClean="0"/>
              <a:t>EFG </a:t>
            </a:r>
            <a:r>
              <a:rPr lang="en-US" sz="1400" dirty="0"/>
              <a:t>team may be unaware of rapid </a:t>
            </a:r>
            <a:r>
              <a:rPr lang="en-US" sz="1400" dirty="0" smtClean="0"/>
              <a:t>discharges</a:t>
            </a:r>
          </a:p>
          <a:p>
            <a:pPr lvl="2">
              <a:lnSpc>
                <a:spcPct val="120000"/>
              </a:lnSpc>
            </a:pPr>
            <a:r>
              <a:rPr lang="en-US" sz="1400" dirty="0" smtClean="0"/>
              <a:t>If </a:t>
            </a:r>
            <a:r>
              <a:rPr lang="en-US" sz="1400" dirty="0"/>
              <a:t>unplanned or discharge outside regular hours, EFG team may not be </a:t>
            </a:r>
            <a:r>
              <a:rPr lang="en-US" sz="1400" dirty="0" smtClean="0"/>
              <a:t>available </a:t>
            </a:r>
          </a:p>
          <a:p>
            <a:pPr lvl="1">
              <a:lnSpc>
                <a:spcPct val="120000"/>
              </a:lnSpc>
            </a:pPr>
            <a:r>
              <a:rPr lang="en-US" sz="2267" dirty="0" smtClean="0"/>
              <a:t>Hawthorne </a:t>
            </a:r>
            <a:r>
              <a:rPr lang="en-US" sz="2267" dirty="0"/>
              <a:t>effect (EVC associate awareness) is more likely when placing between patient discharge &amp; </a:t>
            </a:r>
            <a:r>
              <a:rPr lang="en-US" sz="2267" dirty="0" smtClean="0"/>
              <a:t>cleaning </a:t>
            </a:r>
          </a:p>
          <a:p>
            <a:pPr lvl="1">
              <a:lnSpc>
                <a:spcPct val="120000"/>
              </a:lnSpc>
            </a:pPr>
            <a:r>
              <a:rPr lang="en-US" sz="2267" dirty="0"/>
              <a:t>M</a:t>
            </a:r>
            <a:r>
              <a:rPr lang="en-US" sz="2267" dirty="0" smtClean="0"/>
              <a:t>ay be </a:t>
            </a:r>
            <a:r>
              <a:rPr lang="en-US" sz="2267" dirty="0"/>
              <a:t>unfeasible due to pressure for timely room </a:t>
            </a:r>
            <a:r>
              <a:rPr lang="en-US" sz="2267" dirty="0" smtClean="0"/>
              <a:t>turnover </a:t>
            </a:r>
            <a:endParaRPr lang="en-US" sz="2267"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@ClareRock1</a:t>
            </a:r>
            <a:endParaRPr lang="en-US"/>
          </a:p>
        </p:txBody>
      </p:sp>
    </p:spTree>
    <p:extLst>
      <p:ext uri="{BB962C8B-B14F-4D97-AF65-F5344CB8AC3E}">
        <p14:creationId xmlns:p14="http://schemas.microsoft.com/office/powerpoint/2010/main" val="133765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2388" y="1732845"/>
            <a:ext cx="10363200" cy="5125155"/>
          </a:xfrm>
        </p:spPr>
        <p:txBody>
          <a:bodyPr>
            <a:normAutofit lnSpcReduction="10000"/>
          </a:bodyPr>
          <a:lstStyle/>
          <a:p>
            <a:pPr marL="0" indent="0">
              <a:buNone/>
            </a:pPr>
            <a:r>
              <a:rPr lang="en-US" u="sng" dirty="0" smtClean="0"/>
              <a:t>Daily </a:t>
            </a:r>
            <a:r>
              <a:rPr lang="en-US" u="sng" dirty="0"/>
              <a:t>&amp; discharge cleaning EFG.</a:t>
            </a:r>
            <a:endParaRPr lang="en-US" dirty="0"/>
          </a:p>
          <a:p>
            <a:r>
              <a:rPr lang="en-US" dirty="0"/>
              <a:t>All hospital rooms eligible for checking. </a:t>
            </a:r>
            <a:endParaRPr lang="en-US" dirty="0" smtClean="0"/>
          </a:p>
          <a:p>
            <a:r>
              <a:rPr lang="en-US" dirty="0" smtClean="0"/>
              <a:t>Increase </a:t>
            </a:r>
            <a:r>
              <a:rPr lang="en-US" dirty="0"/>
              <a:t>efficiency as no coordination or waiting for specific rooms. </a:t>
            </a:r>
            <a:endParaRPr lang="en-US" dirty="0" smtClean="0"/>
          </a:p>
          <a:p>
            <a:r>
              <a:rPr lang="en-US" dirty="0" smtClean="0"/>
              <a:t>EFG </a:t>
            </a:r>
            <a:r>
              <a:rPr lang="en-US" dirty="0"/>
              <a:t>can occur during regular working hours and any time during patient stay. </a:t>
            </a:r>
            <a:endParaRPr lang="en-US" dirty="0" smtClean="0"/>
          </a:p>
          <a:p>
            <a:r>
              <a:rPr lang="en-US" dirty="0" smtClean="0"/>
              <a:t>Improvement </a:t>
            </a:r>
            <a:r>
              <a:rPr lang="en-US" dirty="0"/>
              <a:t>in daily cleaning is important for prevention of pathogen transmission. Ineffective daily cleaning causes discharge cleaning to be more challenging. </a:t>
            </a:r>
          </a:p>
          <a:p>
            <a:endParaRPr lang="en-US" dirty="0"/>
          </a:p>
        </p:txBody>
      </p:sp>
      <p:sp>
        <p:nvSpPr>
          <p:cNvPr id="4" name="Footer Placeholder 3"/>
          <p:cNvSpPr>
            <a:spLocks noGrp="1"/>
          </p:cNvSpPr>
          <p:nvPr>
            <p:ph type="ftr" sz="quarter" idx="11"/>
          </p:nvPr>
        </p:nvSpPr>
        <p:spPr/>
        <p:txBody>
          <a:bodyPr/>
          <a:lstStyle/>
          <a:p>
            <a:r>
              <a:rPr lang="en-US" smtClean="0"/>
              <a:t>@ClareRock1</a:t>
            </a:r>
            <a:endParaRPr lang="en-US"/>
          </a:p>
        </p:txBody>
      </p:sp>
      <p:sp>
        <p:nvSpPr>
          <p:cNvPr id="6" name="Title 1"/>
          <p:cNvSpPr>
            <a:spLocks noGrp="1"/>
          </p:cNvSpPr>
          <p:nvPr>
            <p:ph type="title"/>
          </p:nvPr>
        </p:nvSpPr>
        <p:spPr/>
        <p:txBody>
          <a:bodyPr/>
          <a:lstStyle/>
          <a:p>
            <a:r>
              <a:rPr lang="en-US" dirty="0" smtClean="0"/>
              <a:t>Both Discharge and daily cleaning </a:t>
            </a:r>
            <a:endParaRPr lang="en-US" dirty="0"/>
          </a:p>
        </p:txBody>
      </p:sp>
    </p:spTree>
    <p:extLst>
      <p:ext uri="{BB962C8B-B14F-4D97-AF65-F5344CB8AC3E}">
        <p14:creationId xmlns:p14="http://schemas.microsoft.com/office/powerpoint/2010/main" val="3611194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Data Feedback </a:t>
            </a:r>
            <a:endParaRPr lang="en-US" dirty="0"/>
          </a:p>
        </p:txBody>
      </p:sp>
      <p:sp>
        <p:nvSpPr>
          <p:cNvPr id="3" name="Content Placeholder 2"/>
          <p:cNvSpPr>
            <a:spLocks noGrp="1"/>
          </p:cNvSpPr>
          <p:nvPr>
            <p:ph idx="1"/>
          </p:nvPr>
        </p:nvSpPr>
        <p:spPr/>
        <p:txBody>
          <a:bodyPr/>
          <a:lstStyle/>
          <a:p>
            <a:r>
              <a:rPr lang="en-US" dirty="0" smtClean="0"/>
              <a:t>EVC associate</a:t>
            </a:r>
          </a:p>
          <a:p>
            <a:r>
              <a:rPr lang="en-US" dirty="0" smtClean="0"/>
              <a:t>EVC supervisor</a:t>
            </a:r>
          </a:p>
          <a:p>
            <a:r>
              <a:rPr lang="en-US" dirty="0" smtClean="0"/>
              <a:t>Hospital unit</a:t>
            </a:r>
          </a:p>
          <a:p>
            <a:r>
              <a:rPr lang="en-US" dirty="0" smtClean="0"/>
              <a:t>Hospital wide committees and executives</a:t>
            </a:r>
            <a:endParaRPr lang="en-US" dirty="0"/>
          </a:p>
        </p:txBody>
      </p:sp>
      <p:sp>
        <p:nvSpPr>
          <p:cNvPr id="4" name="Footer Placeholder 3"/>
          <p:cNvSpPr>
            <a:spLocks noGrp="1"/>
          </p:cNvSpPr>
          <p:nvPr>
            <p:ph type="ftr" sz="quarter" idx="11"/>
          </p:nvPr>
        </p:nvSpPr>
        <p:spPr/>
        <p:txBody>
          <a:bodyPr/>
          <a:lstStyle/>
          <a:p>
            <a:r>
              <a:rPr lang="en-US" smtClean="0"/>
              <a:t>@ClareRock1</a:t>
            </a:r>
            <a:endParaRPr lang="en-US"/>
          </a:p>
        </p:txBody>
      </p:sp>
    </p:spTree>
    <p:extLst>
      <p:ext uri="{BB962C8B-B14F-4D97-AF65-F5344CB8AC3E}">
        <p14:creationId xmlns:p14="http://schemas.microsoft.com/office/powerpoint/2010/main" val="1665008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66" y="425451"/>
            <a:ext cx="10363200" cy="1143000"/>
          </a:xfrm>
        </p:spPr>
        <p:txBody>
          <a:bodyPr/>
          <a:lstStyle/>
          <a:p>
            <a:pPr algn="ctr"/>
            <a:r>
              <a:rPr lang="en-US" dirty="0"/>
              <a:t>Effective Data Feedback </a:t>
            </a:r>
            <a:r>
              <a:rPr lang="en-US" dirty="0" smtClean="0"/>
              <a:t>– </a:t>
            </a:r>
            <a:br>
              <a:rPr lang="en-US" dirty="0" smtClean="0"/>
            </a:br>
            <a:r>
              <a:rPr lang="en-US" dirty="0" smtClean="0"/>
              <a:t>EVC associate </a:t>
            </a:r>
            <a:endParaRPr lang="en-US" dirty="0"/>
          </a:p>
        </p:txBody>
      </p:sp>
      <p:sp>
        <p:nvSpPr>
          <p:cNvPr id="3" name="Content Placeholder 2"/>
          <p:cNvSpPr>
            <a:spLocks noGrp="1"/>
          </p:cNvSpPr>
          <p:nvPr>
            <p:ph idx="1"/>
          </p:nvPr>
        </p:nvSpPr>
        <p:spPr/>
        <p:txBody>
          <a:bodyPr/>
          <a:lstStyle/>
          <a:p>
            <a:r>
              <a:rPr lang="en-US" dirty="0" smtClean="0"/>
              <a:t>Individual feedback may be difficult to give and receive</a:t>
            </a:r>
          </a:p>
          <a:p>
            <a:r>
              <a:rPr lang="en-US" dirty="0" smtClean="0"/>
              <a:t>Empathetic, curious approach works well</a:t>
            </a:r>
          </a:p>
          <a:p>
            <a:r>
              <a:rPr lang="en-US" dirty="0" smtClean="0"/>
              <a:t>Immediate in person feedback identifies systematic barriers for cleaning of certain HTS</a:t>
            </a:r>
          </a:p>
          <a:p>
            <a:r>
              <a:rPr lang="en-US" dirty="0" smtClean="0"/>
              <a:t>Encourage EVC associate and supervisor to check </a:t>
            </a:r>
          </a:p>
          <a:p>
            <a:r>
              <a:rPr lang="en-US" dirty="0" smtClean="0"/>
              <a:t>Recognize strong performers</a:t>
            </a:r>
          </a:p>
          <a:p>
            <a:r>
              <a:rPr lang="en-US" dirty="0" smtClean="0"/>
              <a:t>Supportive improvement accountability plan </a:t>
            </a:r>
          </a:p>
          <a:p>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@ClareRock1</a:t>
            </a:r>
            <a:endParaRPr lang="en-US"/>
          </a:p>
        </p:txBody>
      </p:sp>
    </p:spTree>
    <p:extLst>
      <p:ext uri="{BB962C8B-B14F-4D97-AF65-F5344CB8AC3E}">
        <p14:creationId xmlns:p14="http://schemas.microsoft.com/office/powerpoint/2010/main" val="1961435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Include EVC supervisors and associates in data feedback </a:t>
            </a:r>
          </a:p>
          <a:p>
            <a:r>
              <a:rPr lang="en-US" dirty="0" smtClean="0"/>
              <a:t>Email real time data to EVC manager, allows for early intervention </a:t>
            </a:r>
            <a:endParaRPr lang="en-US" dirty="0"/>
          </a:p>
        </p:txBody>
      </p:sp>
      <p:sp>
        <p:nvSpPr>
          <p:cNvPr id="4" name="Footer Placeholder 3"/>
          <p:cNvSpPr>
            <a:spLocks noGrp="1"/>
          </p:cNvSpPr>
          <p:nvPr>
            <p:ph type="ftr" sz="quarter" idx="11"/>
          </p:nvPr>
        </p:nvSpPr>
        <p:spPr/>
        <p:txBody>
          <a:bodyPr/>
          <a:lstStyle/>
          <a:p>
            <a:r>
              <a:rPr lang="en-US" smtClean="0"/>
              <a:t>@ClareRock1</a:t>
            </a:r>
            <a:endParaRPr lang="en-US"/>
          </a:p>
        </p:txBody>
      </p:sp>
      <p:sp>
        <p:nvSpPr>
          <p:cNvPr id="5" name="Title 1"/>
          <p:cNvSpPr>
            <a:spLocks noGrp="1"/>
          </p:cNvSpPr>
          <p:nvPr>
            <p:ph type="title"/>
          </p:nvPr>
        </p:nvSpPr>
        <p:spPr/>
        <p:txBody>
          <a:bodyPr/>
          <a:lstStyle/>
          <a:p>
            <a:pPr algn="ctr"/>
            <a:r>
              <a:rPr lang="en-US" dirty="0"/>
              <a:t>Effective Data Feedback </a:t>
            </a:r>
            <a:r>
              <a:rPr lang="en-US" dirty="0" smtClean="0"/>
              <a:t>– </a:t>
            </a:r>
            <a:br>
              <a:rPr lang="en-US" dirty="0" smtClean="0"/>
            </a:br>
            <a:r>
              <a:rPr lang="en-US" dirty="0" smtClean="0"/>
              <a:t>EVC supervisor</a:t>
            </a:r>
            <a:endParaRPr lang="en-US" dirty="0"/>
          </a:p>
        </p:txBody>
      </p:sp>
    </p:spTree>
    <p:extLst>
      <p:ext uri="{BB962C8B-B14F-4D97-AF65-F5344CB8AC3E}">
        <p14:creationId xmlns:p14="http://schemas.microsoft.com/office/powerpoint/2010/main" val="3424039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22D9D01-B813-4A25-9CBD-D590783CBC9F}"/>
              </a:ext>
            </a:extLst>
          </p:cNvPr>
          <p:cNvSpPr>
            <a:spLocks noGrp="1"/>
          </p:cNvSpPr>
          <p:nvPr>
            <p:ph idx="1"/>
          </p:nvPr>
        </p:nvSpPr>
        <p:spPr>
          <a:xfrm>
            <a:off x="1079500" y="1688288"/>
            <a:ext cx="10363200" cy="4114800"/>
          </a:xfrm>
        </p:spPr>
        <p:txBody>
          <a:bodyPr/>
          <a:lstStyle/>
          <a:p>
            <a:pPr marL="0" indent="0">
              <a:buNone/>
            </a:pPr>
            <a:r>
              <a:rPr lang="en-US" dirty="0"/>
              <a:t>Every innovative effort starts with someone expressing how things could be better, someone else validates that concern and offers to help. The nature of teamwork, the core of innovation culture. Without it, we have nothing.</a:t>
            </a:r>
          </a:p>
          <a:p>
            <a:endParaRPr lang="en-US" dirty="0"/>
          </a:p>
        </p:txBody>
      </p:sp>
      <p:pic>
        <p:nvPicPr>
          <p:cNvPr id="8" name="Picture 7">
            <a:extLst>
              <a:ext uri="{FF2B5EF4-FFF2-40B4-BE49-F238E27FC236}">
                <a16:creationId xmlns:a16="http://schemas.microsoft.com/office/drawing/2014/main" xmlns="" id="{9451F0E6-E919-4657-894B-87E4455BF6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2820" y="4321099"/>
            <a:ext cx="2386359" cy="1789769"/>
          </a:xfrm>
          <a:prstGeom prst="rect">
            <a:avLst/>
          </a:prstGeom>
        </p:spPr>
      </p:pic>
      <p:pic>
        <p:nvPicPr>
          <p:cNvPr id="2" name="Picture 1">
            <a:extLst>
              <a:ext uri="{FF2B5EF4-FFF2-40B4-BE49-F238E27FC236}">
                <a16:creationId xmlns:a16="http://schemas.microsoft.com/office/drawing/2014/main" xmlns="" id="{B8C0F072-9C44-4629-90E7-6E8E50408878}"/>
              </a:ext>
            </a:extLst>
          </p:cNvPr>
          <p:cNvPicPr>
            <a:picLocks noChangeAspect="1"/>
          </p:cNvPicPr>
          <p:nvPr/>
        </p:nvPicPr>
        <p:blipFill>
          <a:blip r:embed="rId4"/>
          <a:stretch>
            <a:fillRect/>
          </a:stretch>
        </p:blipFill>
        <p:spPr>
          <a:xfrm>
            <a:off x="4442180" y="6264572"/>
            <a:ext cx="3865199" cy="426757"/>
          </a:xfrm>
          <a:prstGeom prst="rect">
            <a:avLst/>
          </a:prstGeom>
        </p:spPr>
      </p:pic>
      <p:pic>
        <p:nvPicPr>
          <p:cNvPr id="4" name="Picture 3"/>
          <p:cNvPicPr>
            <a:picLocks noChangeAspect="1"/>
          </p:cNvPicPr>
          <p:nvPr/>
        </p:nvPicPr>
        <p:blipFill>
          <a:blip r:embed="rId5"/>
          <a:stretch>
            <a:fillRect/>
          </a:stretch>
        </p:blipFill>
        <p:spPr>
          <a:xfrm>
            <a:off x="5323561" y="6295670"/>
            <a:ext cx="364560" cy="364560"/>
          </a:xfrm>
          <a:prstGeom prst="rect">
            <a:avLst/>
          </a:prstGeom>
        </p:spPr>
      </p:pic>
      <p:sp>
        <p:nvSpPr>
          <p:cNvPr id="5" name="Title 4"/>
          <p:cNvSpPr>
            <a:spLocks noGrp="1"/>
          </p:cNvSpPr>
          <p:nvPr>
            <p:ph type="title"/>
          </p:nvPr>
        </p:nvSpPr>
        <p:spPr>
          <a:xfrm>
            <a:off x="743587" y="468436"/>
            <a:ext cx="10363200" cy="1143000"/>
          </a:xfrm>
        </p:spPr>
        <p:txBody>
          <a:bodyPr/>
          <a:lstStyle/>
          <a:p>
            <a:pPr algn="ctr"/>
            <a:r>
              <a:rPr lang="en-US" dirty="0" smtClean="0"/>
              <a:t>Innovation and Change </a:t>
            </a:r>
            <a:endParaRPr lang="en-US" dirty="0"/>
          </a:p>
        </p:txBody>
      </p:sp>
    </p:spTree>
    <p:extLst>
      <p:ext uri="{BB962C8B-B14F-4D97-AF65-F5344CB8AC3E}">
        <p14:creationId xmlns:p14="http://schemas.microsoft.com/office/powerpoint/2010/main" val="34715803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500" y="2362200"/>
            <a:ext cx="10363200" cy="4114800"/>
          </a:xfrm>
        </p:spPr>
        <p:txBody>
          <a:bodyPr/>
          <a:lstStyle/>
          <a:p>
            <a:r>
              <a:rPr lang="en-US" dirty="0" smtClean="0"/>
              <a:t>Disseminate at unit QI meetings</a:t>
            </a:r>
          </a:p>
          <a:p>
            <a:r>
              <a:rPr lang="en-US" dirty="0" smtClean="0"/>
              <a:t>Discuss collaborative performance improvement plan</a:t>
            </a:r>
          </a:p>
          <a:p>
            <a:r>
              <a:rPr lang="en-US" dirty="0" smtClean="0"/>
              <a:t>Invite and encourage EVC associate attendance </a:t>
            </a:r>
            <a:endParaRPr lang="en-US" dirty="0"/>
          </a:p>
        </p:txBody>
      </p:sp>
      <p:sp>
        <p:nvSpPr>
          <p:cNvPr id="4" name="Footer Placeholder 3"/>
          <p:cNvSpPr>
            <a:spLocks noGrp="1"/>
          </p:cNvSpPr>
          <p:nvPr>
            <p:ph type="ftr" sz="quarter" idx="11"/>
          </p:nvPr>
        </p:nvSpPr>
        <p:spPr/>
        <p:txBody>
          <a:bodyPr/>
          <a:lstStyle/>
          <a:p>
            <a:r>
              <a:rPr lang="en-US" smtClean="0"/>
              <a:t>@ClareRock1</a:t>
            </a:r>
            <a:endParaRPr lang="en-US"/>
          </a:p>
        </p:txBody>
      </p:sp>
      <p:sp>
        <p:nvSpPr>
          <p:cNvPr id="5" name="Title 1"/>
          <p:cNvSpPr txBox="1">
            <a:spLocks/>
          </p:cNvSpPr>
          <p:nvPr/>
        </p:nvSpPr>
        <p:spPr bwMode="white">
          <a:xfrm>
            <a:off x="780344" y="395112"/>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267" b="1">
                <a:solidFill>
                  <a:schemeClr val="bg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5pPr>
            <a:lvl6pPr marL="609585" algn="l" rtl="0" eaLnBrk="1" fontAlgn="base" hangingPunct="1">
              <a:spcBef>
                <a:spcPct val="0"/>
              </a:spcBef>
              <a:spcAft>
                <a:spcPct val="0"/>
              </a:spcAft>
              <a:defRPr sz="4800" b="1">
                <a:solidFill>
                  <a:schemeClr val="bg1"/>
                </a:solidFill>
                <a:latin typeface="Arial" charset="0"/>
              </a:defRPr>
            </a:lvl6pPr>
            <a:lvl7pPr marL="1219170" algn="l" rtl="0" eaLnBrk="1" fontAlgn="base" hangingPunct="1">
              <a:spcBef>
                <a:spcPct val="0"/>
              </a:spcBef>
              <a:spcAft>
                <a:spcPct val="0"/>
              </a:spcAft>
              <a:defRPr sz="4800" b="1">
                <a:solidFill>
                  <a:schemeClr val="bg1"/>
                </a:solidFill>
                <a:latin typeface="Arial" charset="0"/>
              </a:defRPr>
            </a:lvl7pPr>
            <a:lvl8pPr marL="1828754" algn="l" rtl="0" eaLnBrk="1" fontAlgn="base" hangingPunct="1">
              <a:spcBef>
                <a:spcPct val="0"/>
              </a:spcBef>
              <a:spcAft>
                <a:spcPct val="0"/>
              </a:spcAft>
              <a:defRPr sz="4800" b="1">
                <a:solidFill>
                  <a:schemeClr val="bg1"/>
                </a:solidFill>
                <a:latin typeface="Arial" charset="0"/>
              </a:defRPr>
            </a:lvl8pPr>
            <a:lvl9pPr marL="2438339" algn="l" rtl="0" eaLnBrk="1" fontAlgn="base" hangingPunct="1">
              <a:spcBef>
                <a:spcPct val="0"/>
              </a:spcBef>
              <a:spcAft>
                <a:spcPct val="0"/>
              </a:spcAft>
              <a:defRPr sz="4800" b="1">
                <a:solidFill>
                  <a:schemeClr val="bg1"/>
                </a:solidFill>
                <a:latin typeface="Arial" charset="0"/>
              </a:defRPr>
            </a:lvl9pPr>
          </a:lstStyle>
          <a:p>
            <a:pPr algn="ctr"/>
            <a:r>
              <a:rPr lang="en-US" kern="0" dirty="0" smtClean="0"/>
              <a:t>Effective Data Feedback – </a:t>
            </a:r>
            <a:br>
              <a:rPr lang="en-US" kern="0" dirty="0" smtClean="0"/>
            </a:br>
            <a:r>
              <a:rPr lang="en-US" kern="0" dirty="0" smtClean="0"/>
              <a:t>Hospital Unit </a:t>
            </a:r>
            <a:endParaRPr lang="en-US" kern="0" dirty="0"/>
          </a:p>
        </p:txBody>
      </p:sp>
    </p:spTree>
    <p:extLst>
      <p:ext uri="{BB962C8B-B14F-4D97-AF65-F5344CB8AC3E}">
        <p14:creationId xmlns:p14="http://schemas.microsoft.com/office/powerpoint/2010/main" val="841373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srcRect l="72314" t="18774" r="6171" b="5575"/>
          <a:stretch/>
        </p:blipFill>
        <p:spPr>
          <a:xfrm>
            <a:off x="2957690" y="1671885"/>
            <a:ext cx="6912087" cy="4555295"/>
          </a:xfrm>
          <a:prstGeom prst="rect">
            <a:avLst/>
          </a:prstGeom>
        </p:spPr>
      </p:pic>
      <p:sp>
        <p:nvSpPr>
          <p:cNvPr id="4" name="Footer Placeholder 3"/>
          <p:cNvSpPr>
            <a:spLocks noGrp="1"/>
          </p:cNvSpPr>
          <p:nvPr>
            <p:ph type="ftr" sz="quarter" idx="11"/>
          </p:nvPr>
        </p:nvSpPr>
        <p:spPr/>
        <p:txBody>
          <a:bodyPr/>
          <a:lstStyle/>
          <a:p>
            <a:r>
              <a:rPr lang="en-US" smtClean="0"/>
              <a:t>@ClareRock1</a:t>
            </a:r>
            <a:endParaRPr lang="en-US"/>
          </a:p>
        </p:txBody>
      </p:sp>
      <p:sp>
        <p:nvSpPr>
          <p:cNvPr id="5" name="Title 1"/>
          <p:cNvSpPr>
            <a:spLocks noGrp="1"/>
          </p:cNvSpPr>
          <p:nvPr>
            <p:ph type="title"/>
          </p:nvPr>
        </p:nvSpPr>
        <p:spPr/>
        <p:txBody>
          <a:bodyPr/>
          <a:lstStyle/>
          <a:p>
            <a:pPr algn="ctr"/>
            <a:r>
              <a:rPr lang="en-US" dirty="0"/>
              <a:t>Effective Data Feedback </a:t>
            </a:r>
            <a:r>
              <a:rPr lang="en-US" dirty="0" smtClean="0"/>
              <a:t>– </a:t>
            </a:r>
            <a:br>
              <a:rPr lang="en-US" dirty="0" smtClean="0"/>
            </a:br>
            <a:r>
              <a:rPr lang="en-US" dirty="0" smtClean="0"/>
              <a:t>Hospital committees and executives </a:t>
            </a:r>
            <a:endParaRPr lang="en-US" dirty="0"/>
          </a:p>
        </p:txBody>
      </p:sp>
    </p:spTree>
    <p:extLst>
      <p:ext uri="{BB962C8B-B14F-4D97-AF65-F5344CB8AC3E}">
        <p14:creationId xmlns:p14="http://schemas.microsoft.com/office/powerpoint/2010/main" val="3980951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0" y="533400"/>
            <a:ext cx="10363200" cy="1143000"/>
          </a:xfrm>
        </p:spPr>
        <p:txBody>
          <a:bodyPr/>
          <a:lstStyle/>
          <a:p>
            <a:pPr algn="ctr"/>
            <a:r>
              <a:rPr lang="en-US" b="0" dirty="0"/>
              <a:t>Outline </a:t>
            </a:r>
          </a:p>
        </p:txBody>
      </p:sp>
      <p:sp>
        <p:nvSpPr>
          <p:cNvPr id="3" name="Content Placeholder 2"/>
          <p:cNvSpPr>
            <a:spLocks noGrp="1"/>
          </p:cNvSpPr>
          <p:nvPr>
            <p:ph idx="1"/>
          </p:nvPr>
        </p:nvSpPr>
        <p:spPr>
          <a:xfrm>
            <a:off x="996640" y="1636804"/>
            <a:ext cx="10528920" cy="4687796"/>
          </a:xfrm>
        </p:spPr>
        <p:txBody>
          <a:bodyPr/>
          <a:lstStyle/>
          <a:p>
            <a:r>
              <a:rPr lang="en-US" dirty="0" smtClean="0"/>
              <a:t>Innovation, change and importance of empathy</a:t>
            </a:r>
            <a:endParaRPr lang="en-US" dirty="0"/>
          </a:p>
          <a:p>
            <a:r>
              <a:rPr lang="en-US" dirty="0" smtClean="0"/>
              <a:t>Importance of Hospital </a:t>
            </a:r>
            <a:r>
              <a:rPr lang="en-US" dirty="0"/>
              <a:t>Hygiene </a:t>
            </a:r>
            <a:endParaRPr lang="en-US" dirty="0" smtClean="0"/>
          </a:p>
          <a:p>
            <a:r>
              <a:rPr lang="en-US" dirty="0" smtClean="0"/>
              <a:t>Monitoring of patient room cleaning </a:t>
            </a:r>
          </a:p>
          <a:p>
            <a:r>
              <a:rPr lang="en-US" dirty="0" smtClean="0"/>
              <a:t>Environmental Evaluation with Fluorescent Gel (EFG)</a:t>
            </a:r>
          </a:p>
          <a:p>
            <a:pPr lvl="1"/>
            <a:r>
              <a:rPr lang="en-US" dirty="0" smtClean="0"/>
              <a:t>Starting or improving a program</a:t>
            </a:r>
          </a:p>
          <a:p>
            <a:pPr lvl="1"/>
            <a:r>
              <a:rPr lang="en-US" dirty="0" smtClean="0"/>
              <a:t>Data feedback</a:t>
            </a:r>
          </a:p>
          <a:p>
            <a:endParaRPr lang="en-US" dirty="0"/>
          </a:p>
          <a:p>
            <a:pPr lvl="1"/>
            <a:endParaRPr lang="en-US" dirty="0"/>
          </a:p>
          <a:p>
            <a:endParaRPr lang="en-US" dirty="0"/>
          </a:p>
        </p:txBody>
      </p:sp>
      <p:pic>
        <p:nvPicPr>
          <p:cNvPr id="5" name="Content Placeholder 5">
            <a:extLst>
              <a:ext uri="{FF2B5EF4-FFF2-40B4-BE49-F238E27FC236}">
                <a16:creationId xmlns:a16="http://schemas.microsoft.com/office/drawing/2014/main" xmlns="" id="{A2949CBA-5CBA-4010-83D2-C087208F753D}"/>
              </a:ext>
            </a:extLst>
          </p:cNvPr>
          <p:cNvPicPr>
            <a:picLocks noChangeAspect="1"/>
          </p:cNvPicPr>
          <p:nvPr/>
        </p:nvPicPr>
        <p:blipFill>
          <a:blip r:embed="rId3"/>
          <a:stretch>
            <a:fillRect/>
          </a:stretch>
        </p:blipFill>
        <p:spPr bwMode="white">
          <a:xfrm>
            <a:off x="4163400" y="6240184"/>
            <a:ext cx="3865199" cy="4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s://68ef2f69c7787d4078ac-7864ae55ba174c40683f10ab811d9167.ssl.cf1.rackcdn.com/twitter-icon_16x16.png">
            <a:hlinkClick r:id="rId4"/>
            <a:extLst>
              <a:ext uri="{FF2B5EF4-FFF2-40B4-BE49-F238E27FC236}">
                <a16:creationId xmlns:a16="http://schemas.microsoft.com/office/drawing/2014/main" xmlns="" id="{BD5166E3-DEEF-4F6D-8869-0D689C42446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910203" y="6112702"/>
            <a:ext cx="435541" cy="422758"/>
          </a:xfrm>
          <a:prstGeom prst="rect">
            <a:avLst/>
          </a:prstGeom>
          <a:noFill/>
          <a:ln>
            <a:noFill/>
          </a:ln>
        </p:spPr>
      </p:pic>
    </p:spTree>
    <p:extLst>
      <p:ext uri="{BB962C8B-B14F-4D97-AF65-F5344CB8AC3E}">
        <p14:creationId xmlns:p14="http://schemas.microsoft.com/office/powerpoint/2010/main" val="28655344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Thank you</a:t>
            </a:r>
          </a:p>
          <a:p>
            <a:endParaRPr lang="en-US" dirty="0"/>
          </a:p>
          <a:p>
            <a:r>
              <a:rPr lang="en-US" dirty="0" smtClean="0"/>
              <a:t>Questions </a:t>
            </a:r>
            <a:r>
              <a:rPr lang="en-US" smtClean="0"/>
              <a:t>or comments?</a:t>
            </a:r>
            <a:endParaRPr lang="en-US" dirty="0"/>
          </a:p>
        </p:txBody>
      </p:sp>
      <p:sp>
        <p:nvSpPr>
          <p:cNvPr id="4" name="Footer Placeholder 3"/>
          <p:cNvSpPr>
            <a:spLocks noGrp="1"/>
          </p:cNvSpPr>
          <p:nvPr>
            <p:ph type="ftr" sz="quarter" idx="11"/>
          </p:nvPr>
        </p:nvSpPr>
        <p:spPr/>
        <p:txBody>
          <a:bodyPr/>
          <a:lstStyle/>
          <a:p>
            <a:r>
              <a:rPr lang="en-US" smtClean="0"/>
              <a:t>@ClareRock1</a:t>
            </a:r>
            <a:endParaRPr lang="en-US"/>
          </a:p>
        </p:txBody>
      </p:sp>
    </p:spTree>
    <p:extLst>
      <p:ext uri="{BB962C8B-B14F-4D97-AF65-F5344CB8AC3E}">
        <p14:creationId xmlns:p14="http://schemas.microsoft.com/office/powerpoint/2010/main" val="454010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62986" y="1339370"/>
            <a:ext cx="9133368" cy="4114800"/>
          </a:xfrm>
        </p:spPr>
        <p:txBody>
          <a:bodyPr/>
          <a:lstStyle/>
          <a:p>
            <a:pPr marL="0" indent="0" algn="ctr">
              <a:buNone/>
            </a:pPr>
            <a:r>
              <a:rPr lang="en-US" sz="3600" dirty="0"/>
              <a:t>It may seem a strange principle to enunciate as the very first requirement in a hospital that it should do the sick no harm. </a:t>
            </a:r>
          </a:p>
          <a:p>
            <a:pPr marL="0" indent="0">
              <a:buNone/>
            </a:pPr>
            <a:endParaRPr lang="en-US" dirty="0"/>
          </a:p>
          <a:p>
            <a:pPr marL="0" indent="0">
              <a:buNone/>
            </a:pPr>
            <a:r>
              <a:rPr lang="en-US" dirty="0"/>
              <a:t>                                         </a:t>
            </a:r>
          </a:p>
          <a:p>
            <a:pPr marL="0" indent="0">
              <a:buNone/>
            </a:pPr>
            <a:r>
              <a:rPr lang="en-US" dirty="0"/>
              <a:t>                                       </a:t>
            </a:r>
            <a:br>
              <a:rPr lang="en-US" dirty="0"/>
            </a:br>
            <a:endParaRPr lang="en-US" dirty="0"/>
          </a:p>
        </p:txBody>
      </p:sp>
      <p:pic>
        <p:nvPicPr>
          <p:cNvPr id="6" name="Picture 2" descr="Image result for florence nightinga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7340" y="3310907"/>
            <a:ext cx="3986028" cy="22421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80689" y="5746370"/>
            <a:ext cx="6096000" cy="677108"/>
          </a:xfrm>
          <a:prstGeom prst="rect">
            <a:avLst/>
          </a:prstGeom>
        </p:spPr>
        <p:txBody>
          <a:bodyPr>
            <a:spAutoFit/>
          </a:bodyPr>
          <a:lstStyle/>
          <a:p>
            <a:r>
              <a:rPr lang="en-US" sz="2000" dirty="0">
                <a:solidFill>
                  <a:schemeClr val="bg1"/>
                </a:solidFill>
              </a:rPr>
              <a:t>Florence Nightingale</a:t>
            </a:r>
            <a:r>
              <a:rPr lang="en-US" dirty="0"/>
              <a:t/>
            </a:r>
            <a:br>
              <a:rPr lang="en-US" dirty="0"/>
            </a:br>
            <a:endParaRPr lang="en-US" dirty="0"/>
          </a:p>
        </p:txBody>
      </p:sp>
      <p:pic>
        <p:nvPicPr>
          <p:cNvPr id="8" name="Picture 7"/>
          <p:cNvPicPr>
            <a:picLocks noChangeAspect="1"/>
          </p:cNvPicPr>
          <p:nvPr/>
        </p:nvPicPr>
        <p:blipFill>
          <a:blip r:embed="rId4"/>
          <a:stretch>
            <a:fillRect/>
          </a:stretch>
        </p:blipFill>
        <p:spPr>
          <a:xfrm>
            <a:off x="4321481" y="6365480"/>
            <a:ext cx="2918563" cy="372876"/>
          </a:xfrm>
          <a:prstGeom prst="rect">
            <a:avLst/>
          </a:prstGeom>
        </p:spPr>
      </p:pic>
    </p:spTree>
    <p:extLst>
      <p:ext uri="{BB962C8B-B14F-4D97-AF65-F5344CB8AC3E}">
        <p14:creationId xmlns:p14="http://schemas.microsoft.com/office/powerpoint/2010/main" val="2640536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C338A1-E814-4EF4-88BC-301A96A1469F}"/>
              </a:ext>
            </a:extLst>
          </p:cNvPr>
          <p:cNvSpPr>
            <a:spLocks noGrp="1"/>
          </p:cNvSpPr>
          <p:nvPr>
            <p:ph type="title"/>
          </p:nvPr>
        </p:nvSpPr>
        <p:spPr>
          <a:xfrm>
            <a:off x="1262256" y="459988"/>
            <a:ext cx="10929744" cy="1143000"/>
          </a:xfrm>
        </p:spPr>
        <p:txBody>
          <a:bodyPr/>
          <a:lstStyle/>
          <a:p>
            <a:r>
              <a:rPr lang="en-US" b="0" dirty="0"/>
              <a:t>Empathy for change &amp; innovation  </a:t>
            </a:r>
          </a:p>
        </p:txBody>
      </p:sp>
      <p:sp>
        <p:nvSpPr>
          <p:cNvPr id="3" name="Content Placeholder 2">
            <a:extLst>
              <a:ext uri="{FF2B5EF4-FFF2-40B4-BE49-F238E27FC236}">
                <a16:creationId xmlns:a16="http://schemas.microsoft.com/office/drawing/2014/main" xmlns="" id="{3CE4F2D9-0599-48AC-AF76-70508EE93474}"/>
              </a:ext>
            </a:extLst>
          </p:cNvPr>
          <p:cNvSpPr>
            <a:spLocks noGrp="1"/>
          </p:cNvSpPr>
          <p:nvPr>
            <p:ph idx="1"/>
          </p:nvPr>
        </p:nvSpPr>
        <p:spPr>
          <a:xfrm>
            <a:off x="791737" y="1471961"/>
            <a:ext cx="10650963" cy="4624039"/>
          </a:xfrm>
        </p:spPr>
        <p:txBody>
          <a:bodyPr/>
          <a:lstStyle/>
          <a:p>
            <a:endParaRPr lang="en-US" dirty="0"/>
          </a:p>
          <a:p>
            <a:endParaRPr lang="en-US" dirty="0"/>
          </a:p>
          <a:p>
            <a:pPr marL="0" indent="0" algn="ctr">
              <a:buNone/>
            </a:pPr>
            <a:r>
              <a:rPr lang="en-US" dirty="0"/>
              <a:t>“ability to understand and </a:t>
            </a:r>
            <a:r>
              <a:rPr lang="en-US" b="1" dirty="0"/>
              <a:t>share</a:t>
            </a:r>
            <a:r>
              <a:rPr lang="en-US" dirty="0"/>
              <a:t> the feelings of another”</a:t>
            </a:r>
          </a:p>
          <a:p>
            <a:endParaRPr lang="en-US" dirty="0"/>
          </a:p>
        </p:txBody>
      </p:sp>
      <p:pic>
        <p:nvPicPr>
          <p:cNvPr id="6" name="Picture 5"/>
          <p:cNvPicPr>
            <a:picLocks noChangeAspect="1"/>
          </p:cNvPicPr>
          <p:nvPr/>
        </p:nvPicPr>
        <p:blipFill>
          <a:blip r:embed="rId3"/>
          <a:stretch>
            <a:fillRect/>
          </a:stretch>
        </p:blipFill>
        <p:spPr>
          <a:xfrm>
            <a:off x="4321481" y="6365480"/>
            <a:ext cx="2918563" cy="372876"/>
          </a:xfrm>
          <a:prstGeom prst="rect">
            <a:avLst/>
          </a:prstGeom>
        </p:spPr>
      </p:pic>
    </p:spTree>
    <p:extLst>
      <p:ext uri="{BB962C8B-B14F-4D97-AF65-F5344CB8AC3E}">
        <p14:creationId xmlns:p14="http://schemas.microsoft.com/office/powerpoint/2010/main" val="525681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06CEED-FBA4-4D1F-8A13-6128B4541DAE}"/>
              </a:ext>
            </a:extLst>
          </p:cNvPr>
          <p:cNvSpPr>
            <a:spLocks noGrp="1"/>
          </p:cNvSpPr>
          <p:nvPr>
            <p:ph type="title"/>
          </p:nvPr>
        </p:nvSpPr>
        <p:spPr>
          <a:xfrm>
            <a:off x="377530" y="585894"/>
            <a:ext cx="10363200" cy="1143000"/>
          </a:xfrm>
        </p:spPr>
        <p:txBody>
          <a:bodyPr/>
          <a:lstStyle/>
          <a:p>
            <a:r>
              <a:rPr lang="en-US" b="0" dirty="0"/>
              <a:t>Without empathy with patients &amp; others</a:t>
            </a:r>
          </a:p>
        </p:txBody>
      </p:sp>
      <p:sp>
        <p:nvSpPr>
          <p:cNvPr id="3" name="Content Placeholder 2">
            <a:extLst>
              <a:ext uri="{FF2B5EF4-FFF2-40B4-BE49-F238E27FC236}">
                <a16:creationId xmlns:a16="http://schemas.microsoft.com/office/drawing/2014/main" xmlns="" id="{F64B99D4-2CFF-49DB-8C78-DE9FC1CCAC74}"/>
              </a:ext>
            </a:extLst>
          </p:cNvPr>
          <p:cNvSpPr>
            <a:spLocks noGrp="1"/>
          </p:cNvSpPr>
          <p:nvPr>
            <p:ph idx="1"/>
          </p:nvPr>
        </p:nvSpPr>
        <p:spPr>
          <a:xfrm>
            <a:off x="497031" y="2046483"/>
            <a:ext cx="11175397" cy="4902957"/>
          </a:xfrm>
        </p:spPr>
        <p:txBody>
          <a:bodyPr>
            <a:normAutofit/>
          </a:bodyPr>
          <a:lstStyle/>
          <a:p>
            <a:r>
              <a:rPr lang="en-US" dirty="0"/>
              <a:t>We </a:t>
            </a:r>
            <a:r>
              <a:rPr lang="en-US" dirty="0" smtClean="0"/>
              <a:t>may lose motivation (importance of our work) </a:t>
            </a:r>
            <a:endParaRPr lang="en-US" dirty="0"/>
          </a:p>
          <a:p>
            <a:r>
              <a:rPr lang="en-US" dirty="0" smtClean="0"/>
              <a:t>Clarity </a:t>
            </a:r>
            <a:r>
              <a:rPr lang="en-US" dirty="0"/>
              <a:t>on acceptable/not acceptable</a:t>
            </a:r>
          </a:p>
          <a:p>
            <a:pPr lvl="1"/>
            <a:r>
              <a:rPr lang="en-US" dirty="0"/>
              <a:t>We don’t feel </a:t>
            </a:r>
            <a:r>
              <a:rPr lang="en-US" dirty="0" smtClean="0"/>
              <a:t>indignation</a:t>
            </a:r>
          </a:p>
          <a:p>
            <a:pPr lvl="1"/>
            <a:r>
              <a:rPr lang="en-US" dirty="0" smtClean="0"/>
              <a:t>We may stop </a:t>
            </a:r>
            <a:r>
              <a:rPr lang="en-US" dirty="0"/>
              <a:t>thinking of infections as </a:t>
            </a:r>
            <a:r>
              <a:rPr lang="en-US" dirty="0" smtClean="0"/>
              <a:t>mostly preventable</a:t>
            </a:r>
            <a:endParaRPr lang="en-US" dirty="0"/>
          </a:p>
          <a:p>
            <a:r>
              <a:rPr lang="en-US" dirty="0" smtClean="0"/>
              <a:t>We don’t </a:t>
            </a:r>
            <a:r>
              <a:rPr lang="en-US" dirty="0"/>
              <a:t>question </a:t>
            </a:r>
            <a:r>
              <a:rPr lang="en-US" dirty="0" smtClean="0"/>
              <a:t>how </a:t>
            </a:r>
            <a:r>
              <a:rPr lang="en-US" dirty="0"/>
              <a:t>it can be done better because believe it </a:t>
            </a:r>
            <a:r>
              <a:rPr lang="en-US" dirty="0" smtClean="0"/>
              <a:t>impossible </a:t>
            </a:r>
            <a:endParaRPr lang="en-US" dirty="0"/>
          </a:p>
          <a:p>
            <a:r>
              <a:rPr lang="en-US" dirty="0"/>
              <a:t>We lose our </a:t>
            </a:r>
            <a:r>
              <a:rPr lang="en-US" dirty="0" smtClean="0"/>
              <a:t>willingness to try, innovate and change  </a:t>
            </a:r>
            <a:endParaRPr lang="en-US" dirty="0"/>
          </a:p>
        </p:txBody>
      </p:sp>
      <p:pic>
        <p:nvPicPr>
          <p:cNvPr id="5" name="Picture 4"/>
          <p:cNvPicPr>
            <a:picLocks noChangeAspect="1"/>
          </p:cNvPicPr>
          <p:nvPr/>
        </p:nvPicPr>
        <p:blipFill>
          <a:blip r:embed="rId3"/>
          <a:stretch>
            <a:fillRect/>
          </a:stretch>
        </p:blipFill>
        <p:spPr>
          <a:xfrm>
            <a:off x="4196219" y="6461060"/>
            <a:ext cx="2920237" cy="371888"/>
          </a:xfrm>
          <a:prstGeom prst="rect">
            <a:avLst/>
          </a:prstGeom>
        </p:spPr>
      </p:pic>
    </p:spTree>
    <p:extLst>
      <p:ext uri="{BB962C8B-B14F-4D97-AF65-F5344CB8AC3E}">
        <p14:creationId xmlns:p14="http://schemas.microsoft.com/office/powerpoint/2010/main" val="2399936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76" y="887575"/>
            <a:ext cx="11882248" cy="1143000"/>
          </a:xfrm>
        </p:spPr>
        <p:txBody>
          <a:bodyPr>
            <a:normAutofit/>
          </a:bodyPr>
          <a:lstStyle/>
          <a:p>
            <a:pPr algn="ctr"/>
            <a:r>
              <a:rPr lang="en-US" b="0" dirty="0"/>
              <a:t>Are “we” focused enough on hospital hygiene? </a:t>
            </a:r>
          </a:p>
        </p:txBody>
      </p:sp>
      <p:pic>
        <p:nvPicPr>
          <p:cNvPr id="6" name="Picture 5"/>
          <p:cNvPicPr>
            <a:picLocks noChangeAspect="1"/>
          </p:cNvPicPr>
          <p:nvPr/>
        </p:nvPicPr>
        <p:blipFill>
          <a:blip r:embed="rId2"/>
          <a:stretch>
            <a:fillRect/>
          </a:stretch>
        </p:blipFill>
        <p:spPr>
          <a:xfrm>
            <a:off x="495013" y="2030575"/>
            <a:ext cx="5733746" cy="3822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a:stretch>
            <a:fillRect/>
          </a:stretch>
        </p:blipFill>
        <p:spPr>
          <a:xfrm>
            <a:off x="4800981" y="6324600"/>
            <a:ext cx="2920237" cy="371888"/>
          </a:xfrm>
          <a:prstGeom prst="rect">
            <a:avLst/>
          </a:prstGeom>
        </p:spPr>
      </p:pic>
      <p:pic>
        <p:nvPicPr>
          <p:cNvPr id="5" name="Picture 4"/>
          <p:cNvPicPr>
            <a:picLocks noChangeAspect="1"/>
          </p:cNvPicPr>
          <p:nvPr/>
        </p:nvPicPr>
        <p:blipFill>
          <a:blip r:embed="rId4"/>
          <a:stretch>
            <a:fillRect/>
          </a:stretch>
        </p:blipFill>
        <p:spPr>
          <a:xfrm>
            <a:off x="7544415" y="2371224"/>
            <a:ext cx="3389670" cy="2755631"/>
          </a:xfrm>
          <a:prstGeom prst="rect">
            <a:avLst/>
          </a:prstGeom>
        </p:spPr>
      </p:pic>
    </p:spTree>
    <p:extLst>
      <p:ext uri="{BB962C8B-B14F-4D97-AF65-F5344CB8AC3E}">
        <p14:creationId xmlns:p14="http://schemas.microsoft.com/office/powerpoint/2010/main" val="2344449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bwMode="auto">
          <a:xfrm>
            <a:off x="4705349" y="2190453"/>
            <a:ext cx="2505075" cy="2286000"/>
          </a:xfrm>
          <a:prstGeom prst="ellipse">
            <a:avLst/>
          </a:prstGeom>
          <a:solidFill>
            <a:srgbClr val="0070C0"/>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dirty="0">
              <a:latin typeface="Times"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dirty="0">
                <a:solidFill>
                  <a:schemeClr val="bg1"/>
                </a:solidFill>
                <a:latin typeface="Times" charset="0"/>
              </a:rPr>
              <a:t>Stakeholders Hospital Hygiene </a:t>
            </a:r>
            <a:endParaRPr kumimoji="0" lang="en-US" sz="2400" b="0" i="0" u="none" strike="noStrike" cap="none" normalizeH="0" baseline="0" dirty="0">
              <a:ln>
                <a:noFill/>
              </a:ln>
              <a:solidFill>
                <a:schemeClr val="bg1"/>
              </a:solidFill>
              <a:effectLst/>
              <a:latin typeface="Times" charset="0"/>
            </a:endParaRPr>
          </a:p>
        </p:txBody>
      </p:sp>
      <p:sp>
        <p:nvSpPr>
          <p:cNvPr id="8" name="Oval 7"/>
          <p:cNvSpPr/>
          <p:nvPr/>
        </p:nvSpPr>
        <p:spPr bwMode="auto">
          <a:xfrm>
            <a:off x="2525314" y="646510"/>
            <a:ext cx="1778000" cy="1390650"/>
          </a:xfrm>
          <a:prstGeom prst="ellipse">
            <a:avLst/>
          </a:prstGeom>
          <a:solidFill>
            <a:srgbClr val="E3DE12"/>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Oval 10"/>
          <p:cNvSpPr/>
          <p:nvPr/>
        </p:nvSpPr>
        <p:spPr bwMode="auto">
          <a:xfrm>
            <a:off x="1636314" y="2037160"/>
            <a:ext cx="1778000" cy="1390650"/>
          </a:xfrm>
          <a:prstGeom prst="ellipse">
            <a:avLst/>
          </a:prstGeom>
          <a:solidFill>
            <a:srgbClr val="00B050"/>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2" name="Oval 11"/>
          <p:cNvSpPr/>
          <p:nvPr/>
        </p:nvSpPr>
        <p:spPr bwMode="auto">
          <a:xfrm>
            <a:off x="4784284" y="5319118"/>
            <a:ext cx="1778000" cy="1390650"/>
          </a:xfrm>
          <a:prstGeom prst="ellipse">
            <a:avLst/>
          </a:prstGeom>
          <a:solidFill>
            <a:srgbClr val="7030A0"/>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Oval 12"/>
          <p:cNvSpPr/>
          <p:nvPr/>
        </p:nvSpPr>
        <p:spPr bwMode="auto">
          <a:xfrm>
            <a:off x="4356099" y="119063"/>
            <a:ext cx="1778000" cy="1390650"/>
          </a:xfrm>
          <a:prstGeom prst="ellipse">
            <a:avLst/>
          </a:prstGeom>
          <a:solidFill>
            <a:schemeClr val="accent1"/>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4" name="Oval 13"/>
          <p:cNvSpPr/>
          <p:nvPr/>
        </p:nvSpPr>
        <p:spPr bwMode="auto">
          <a:xfrm>
            <a:off x="7870430" y="1146870"/>
            <a:ext cx="1778000" cy="1390650"/>
          </a:xfrm>
          <a:prstGeom prst="ellipse">
            <a:avLst/>
          </a:prstGeom>
          <a:solidFill>
            <a:srgbClr val="B0A6F8"/>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5" name="Oval 14"/>
          <p:cNvSpPr/>
          <p:nvPr/>
        </p:nvSpPr>
        <p:spPr bwMode="auto">
          <a:xfrm>
            <a:off x="6283324" y="200620"/>
            <a:ext cx="1778000" cy="1390650"/>
          </a:xfrm>
          <a:prstGeom prst="ellipse">
            <a:avLst/>
          </a:prstGeom>
          <a:solidFill>
            <a:srgbClr val="FF0000"/>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6" name="Oval 15"/>
          <p:cNvSpPr/>
          <p:nvPr/>
        </p:nvSpPr>
        <p:spPr bwMode="auto">
          <a:xfrm>
            <a:off x="6776197" y="5238750"/>
            <a:ext cx="1778000" cy="1390650"/>
          </a:xfrm>
          <a:prstGeom prst="ellipse">
            <a:avLst/>
          </a:prstGeom>
          <a:solidFill>
            <a:srgbClr val="92D050"/>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7" name="Oval 16"/>
          <p:cNvSpPr/>
          <p:nvPr/>
        </p:nvSpPr>
        <p:spPr bwMode="auto">
          <a:xfrm>
            <a:off x="8114410" y="4110930"/>
            <a:ext cx="1778000" cy="1390650"/>
          </a:xfrm>
          <a:prstGeom prst="ellipse">
            <a:avLst/>
          </a:prstGeom>
          <a:solidFill>
            <a:srgbClr val="E3DE12"/>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Times" charset="0"/>
            </a:endParaRPr>
          </a:p>
        </p:txBody>
      </p:sp>
      <p:sp>
        <p:nvSpPr>
          <p:cNvPr id="18" name="Oval 17"/>
          <p:cNvSpPr/>
          <p:nvPr/>
        </p:nvSpPr>
        <p:spPr bwMode="auto">
          <a:xfrm>
            <a:off x="8405018" y="2628900"/>
            <a:ext cx="1778000" cy="1390650"/>
          </a:xfrm>
          <a:prstGeom prst="ellipse">
            <a:avLst/>
          </a:prstGeom>
          <a:solidFill>
            <a:srgbClr val="00B050"/>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9" name="Oval 18"/>
          <p:cNvSpPr/>
          <p:nvPr/>
        </p:nvSpPr>
        <p:spPr bwMode="auto">
          <a:xfrm>
            <a:off x="3006284" y="4806552"/>
            <a:ext cx="1778000" cy="1390650"/>
          </a:xfrm>
          <a:prstGeom prst="ellipse">
            <a:avLst/>
          </a:prstGeom>
          <a:solidFill>
            <a:srgbClr val="FF0000"/>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0" name="Oval 19"/>
          <p:cNvSpPr/>
          <p:nvPr/>
        </p:nvSpPr>
        <p:spPr bwMode="auto">
          <a:xfrm>
            <a:off x="1732755" y="3562350"/>
            <a:ext cx="1778000" cy="1390650"/>
          </a:xfrm>
          <a:prstGeom prst="ellipse">
            <a:avLst/>
          </a:prstGeom>
          <a:solidFill>
            <a:srgbClr val="B0A6F8"/>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2" name="TextBox 21"/>
          <p:cNvSpPr txBox="1"/>
          <p:nvPr/>
        </p:nvSpPr>
        <p:spPr>
          <a:xfrm>
            <a:off x="2599332" y="1036768"/>
            <a:ext cx="1602382" cy="584775"/>
          </a:xfrm>
          <a:prstGeom prst="rect">
            <a:avLst/>
          </a:prstGeom>
          <a:noFill/>
        </p:spPr>
        <p:txBody>
          <a:bodyPr wrap="square" rtlCol="0">
            <a:spAutoFit/>
          </a:bodyPr>
          <a:lstStyle/>
          <a:p>
            <a:pPr algn="ctr"/>
            <a:r>
              <a:rPr lang="en-US" sz="1600" dirty="0"/>
              <a:t>Organization / Facility</a:t>
            </a:r>
          </a:p>
        </p:txBody>
      </p:sp>
      <p:sp>
        <p:nvSpPr>
          <p:cNvPr id="23" name="TextBox 22"/>
          <p:cNvSpPr txBox="1"/>
          <p:nvPr/>
        </p:nvSpPr>
        <p:spPr>
          <a:xfrm>
            <a:off x="4452539" y="451993"/>
            <a:ext cx="1602382" cy="584775"/>
          </a:xfrm>
          <a:prstGeom prst="rect">
            <a:avLst/>
          </a:prstGeom>
          <a:noFill/>
        </p:spPr>
        <p:txBody>
          <a:bodyPr wrap="square" rtlCol="0">
            <a:spAutoFit/>
          </a:bodyPr>
          <a:lstStyle/>
          <a:p>
            <a:pPr algn="ctr"/>
            <a:r>
              <a:rPr lang="en-US" sz="1600" dirty="0"/>
              <a:t>Infection Prevention</a:t>
            </a:r>
          </a:p>
        </p:txBody>
      </p:sp>
      <p:sp>
        <p:nvSpPr>
          <p:cNvPr id="24" name="TextBox 23"/>
          <p:cNvSpPr txBox="1"/>
          <p:nvPr/>
        </p:nvSpPr>
        <p:spPr>
          <a:xfrm>
            <a:off x="6371133" y="562095"/>
            <a:ext cx="1602382" cy="584775"/>
          </a:xfrm>
          <a:prstGeom prst="rect">
            <a:avLst/>
          </a:prstGeom>
          <a:noFill/>
        </p:spPr>
        <p:txBody>
          <a:bodyPr wrap="square" rtlCol="0">
            <a:spAutoFit/>
          </a:bodyPr>
          <a:lstStyle/>
          <a:p>
            <a:pPr algn="ctr"/>
            <a:r>
              <a:rPr lang="en-US" sz="1600" dirty="0"/>
              <a:t>Healthcare workers</a:t>
            </a:r>
          </a:p>
        </p:txBody>
      </p:sp>
      <p:sp>
        <p:nvSpPr>
          <p:cNvPr id="25" name="TextBox 24"/>
          <p:cNvSpPr txBox="1"/>
          <p:nvPr/>
        </p:nvSpPr>
        <p:spPr>
          <a:xfrm>
            <a:off x="7973515" y="1621543"/>
            <a:ext cx="1602382" cy="338554"/>
          </a:xfrm>
          <a:prstGeom prst="rect">
            <a:avLst/>
          </a:prstGeom>
          <a:noFill/>
        </p:spPr>
        <p:txBody>
          <a:bodyPr wrap="square" rtlCol="0">
            <a:spAutoFit/>
          </a:bodyPr>
          <a:lstStyle/>
          <a:p>
            <a:pPr algn="ctr"/>
            <a:r>
              <a:rPr lang="en-US" sz="1600" dirty="0"/>
              <a:t>Government</a:t>
            </a:r>
          </a:p>
        </p:txBody>
      </p:sp>
      <p:sp>
        <p:nvSpPr>
          <p:cNvPr id="26" name="TextBox 25"/>
          <p:cNvSpPr txBox="1"/>
          <p:nvPr/>
        </p:nvSpPr>
        <p:spPr>
          <a:xfrm>
            <a:off x="8485189" y="2983110"/>
            <a:ext cx="1602382" cy="584775"/>
          </a:xfrm>
          <a:prstGeom prst="rect">
            <a:avLst/>
          </a:prstGeom>
          <a:noFill/>
        </p:spPr>
        <p:txBody>
          <a:bodyPr wrap="square" rtlCol="0">
            <a:spAutoFit/>
          </a:bodyPr>
          <a:lstStyle/>
          <a:p>
            <a:pPr algn="ctr"/>
            <a:r>
              <a:rPr lang="en-US" sz="1600" dirty="0"/>
              <a:t>Insurance companies</a:t>
            </a:r>
          </a:p>
        </p:txBody>
      </p:sp>
      <p:sp>
        <p:nvSpPr>
          <p:cNvPr id="27" name="TextBox 26"/>
          <p:cNvSpPr txBox="1"/>
          <p:nvPr/>
        </p:nvSpPr>
        <p:spPr>
          <a:xfrm>
            <a:off x="8235059" y="4612570"/>
            <a:ext cx="1602382" cy="338554"/>
          </a:xfrm>
          <a:prstGeom prst="rect">
            <a:avLst/>
          </a:prstGeom>
          <a:noFill/>
        </p:spPr>
        <p:txBody>
          <a:bodyPr wrap="square" rtlCol="0">
            <a:spAutoFit/>
          </a:bodyPr>
          <a:lstStyle/>
          <a:p>
            <a:pPr algn="ctr"/>
            <a:r>
              <a:rPr lang="en-US" sz="1600" dirty="0"/>
              <a:t>Patients</a:t>
            </a:r>
          </a:p>
        </p:txBody>
      </p:sp>
      <p:sp>
        <p:nvSpPr>
          <p:cNvPr id="28" name="TextBox 27"/>
          <p:cNvSpPr txBox="1"/>
          <p:nvPr/>
        </p:nvSpPr>
        <p:spPr>
          <a:xfrm>
            <a:off x="6864006" y="5726936"/>
            <a:ext cx="1602382" cy="338554"/>
          </a:xfrm>
          <a:prstGeom prst="rect">
            <a:avLst/>
          </a:prstGeom>
          <a:noFill/>
        </p:spPr>
        <p:txBody>
          <a:bodyPr wrap="square" rtlCol="0">
            <a:spAutoFit/>
          </a:bodyPr>
          <a:lstStyle/>
          <a:p>
            <a:pPr algn="ctr"/>
            <a:r>
              <a:rPr lang="en-US" sz="1600" dirty="0"/>
              <a:t>Industry</a:t>
            </a:r>
          </a:p>
        </p:txBody>
      </p:sp>
      <p:sp>
        <p:nvSpPr>
          <p:cNvPr id="29" name="TextBox 28"/>
          <p:cNvSpPr txBox="1"/>
          <p:nvPr/>
        </p:nvSpPr>
        <p:spPr>
          <a:xfrm>
            <a:off x="4890769" y="5528697"/>
            <a:ext cx="1602382" cy="830997"/>
          </a:xfrm>
          <a:prstGeom prst="rect">
            <a:avLst/>
          </a:prstGeom>
          <a:noFill/>
        </p:spPr>
        <p:txBody>
          <a:bodyPr wrap="square" rtlCol="0">
            <a:spAutoFit/>
          </a:bodyPr>
          <a:lstStyle/>
          <a:p>
            <a:pPr algn="ctr"/>
            <a:r>
              <a:rPr lang="en-US" sz="1600" dirty="0"/>
              <a:t>External cleaning companies</a:t>
            </a:r>
          </a:p>
        </p:txBody>
      </p:sp>
      <p:sp>
        <p:nvSpPr>
          <p:cNvPr id="30" name="TextBox 29"/>
          <p:cNvSpPr txBox="1"/>
          <p:nvPr/>
        </p:nvSpPr>
        <p:spPr>
          <a:xfrm>
            <a:off x="3094093" y="5142161"/>
            <a:ext cx="1602382" cy="584775"/>
          </a:xfrm>
          <a:prstGeom prst="rect">
            <a:avLst/>
          </a:prstGeom>
          <a:noFill/>
        </p:spPr>
        <p:txBody>
          <a:bodyPr wrap="square" rtlCol="0">
            <a:spAutoFit/>
          </a:bodyPr>
          <a:lstStyle/>
          <a:p>
            <a:pPr algn="ctr"/>
            <a:r>
              <a:rPr lang="en-US" sz="1600" dirty="0"/>
              <a:t>Internal Facilities / EVC</a:t>
            </a:r>
          </a:p>
        </p:txBody>
      </p:sp>
      <p:sp>
        <p:nvSpPr>
          <p:cNvPr id="31" name="TextBox 30"/>
          <p:cNvSpPr txBox="1"/>
          <p:nvPr/>
        </p:nvSpPr>
        <p:spPr>
          <a:xfrm>
            <a:off x="1811932" y="4052381"/>
            <a:ext cx="1602382" cy="338554"/>
          </a:xfrm>
          <a:prstGeom prst="rect">
            <a:avLst/>
          </a:prstGeom>
          <a:noFill/>
        </p:spPr>
        <p:txBody>
          <a:bodyPr wrap="square" rtlCol="0">
            <a:spAutoFit/>
          </a:bodyPr>
          <a:lstStyle/>
          <a:p>
            <a:pPr algn="ctr"/>
            <a:r>
              <a:rPr lang="en-US" sz="1600" dirty="0"/>
              <a:t>Regulatory</a:t>
            </a:r>
          </a:p>
        </p:txBody>
      </p:sp>
      <p:sp>
        <p:nvSpPr>
          <p:cNvPr id="32" name="TextBox 31"/>
          <p:cNvSpPr txBox="1"/>
          <p:nvPr/>
        </p:nvSpPr>
        <p:spPr>
          <a:xfrm>
            <a:off x="1704479" y="2415510"/>
            <a:ext cx="1602382" cy="584775"/>
          </a:xfrm>
          <a:prstGeom prst="rect">
            <a:avLst/>
          </a:prstGeom>
          <a:noFill/>
        </p:spPr>
        <p:txBody>
          <a:bodyPr wrap="square" rtlCol="0">
            <a:spAutoFit/>
          </a:bodyPr>
          <a:lstStyle/>
          <a:p>
            <a:pPr algn="ctr"/>
            <a:r>
              <a:rPr lang="en-US" sz="1600" dirty="0"/>
              <a:t>Professional societies</a:t>
            </a:r>
          </a:p>
        </p:txBody>
      </p:sp>
      <p:sp>
        <p:nvSpPr>
          <p:cNvPr id="33" name="Right Arrow 32"/>
          <p:cNvSpPr/>
          <p:nvPr/>
        </p:nvSpPr>
        <p:spPr bwMode="auto">
          <a:xfrm rot="15260606">
            <a:off x="5224524" y="1589189"/>
            <a:ext cx="600075" cy="542330"/>
          </a:xfrm>
          <a:prstGeom prst="rightArrow">
            <a:avLst/>
          </a:prstGeom>
          <a:solidFill>
            <a:schemeClr val="accent1"/>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4" name="Right Arrow 33"/>
          <p:cNvSpPr/>
          <p:nvPr/>
        </p:nvSpPr>
        <p:spPr bwMode="auto">
          <a:xfrm rot="17836424">
            <a:off x="6360152" y="1649582"/>
            <a:ext cx="600075" cy="542330"/>
          </a:xfrm>
          <a:prstGeom prst="rightArrow">
            <a:avLst/>
          </a:prstGeom>
          <a:solidFill>
            <a:srgbClr val="FF0000"/>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5" name="Right Arrow 34"/>
          <p:cNvSpPr/>
          <p:nvPr/>
        </p:nvSpPr>
        <p:spPr bwMode="auto">
          <a:xfrm rot="7720071">
            <a:off x="4474558" y="4310917"/>
            <a:ext cx="600075" cy="542330"/>
          </a:xfrm>
          <a:prstGeom prst="rightArrow">
            <a:avLst/>
          </a:prstGeom>
          <a:solidFill>
            <a:srgbClr val="FF0000"/>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6" name="Right Arrow 35"/>
          <p:cNvSpPr/>
          <p:nvPr/>
        </p:nvSpPr>
        <p:spPr bwMode="auto">
          <a:xfrm rot="19645189">
            <a:off x="7242075" y="2259284"/>
            <a:ext cx="600075" cy="542330"/>
          </a:xfrm>
          <a:prstGeom prst="rightArrow">
            <a:avLst/>
          </a:prstGeom>
          <a:solidFill>
            <a:srgbClr val="B0BAEE"/>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8" name="Right Arrow 37"/>
          <p:cNvSpPr/>
          <p:nvPr/>
        </p:nvSpPr>
        <p:spPr bwMode="auto">
          <a:xfrm rot="9500333">
            <a:off x="3794337" y="3602049"/>
            <a:ext cx="600075" cy="542330"/>
          </a:xfrm>
          <a:prstGeom prst="rightArrow">
            <a:avLst/>
          </a:prstGeom>
          <a:solidFill>
            <a:srgbClr val="B0BAEE"/>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9" name="Right Arrow 38"/>
          <p:cNvSpPr/>
          <p:nvPr/>
        </p:nvSpPr>
        <p:spPr bwMode="auto">
          <a:xfrm>
            <a:off x="7507683" y="3048920"/>
            <a:ext cx="600075" cy="542330"/>
          </a:xfrm>
          <a:prstGeom prst="rightArrow">
            <a:avLst/>
          </a:prstGeom>
          <a:solidFill>
            <a:srgbClr val="00B050"/>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1" name="Right Arrow 40"/>
          <p:cNvSpPr/>
          <p:nvPr/>
        </p:nvSpPr>
        <p:spPr bwMode="auto">
          <a:xfrm rot="11261717">
            <a:off x="3722416" y="2664760"/>
            <a:ext cx="600075" cy="542330"/>
          </a:xfrm>
          <a:prstGeom prst="rightArrow">
            <a:avLst/>
          </a:prstGeom>
          <a:solidFill>
            <a:srgbClr val="00B050"/>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2" name="Right Arrow 41"/>
          <p:cNvSpPr/>
          <p:nvPr/>
        </p:nvSpPr>
        <p:spPr bwMode="auto">
          <a:xfrm rot="1825015">
            <a:off x="7259635" y="4024096"/>
            <a:ext cx="600075" cy="542330"/>
          </a:xfrm>
          <a:prstGeom prst="rightArrow">
            <a:avLst/>
          </a:prstGeom>
          <a:solidFill>
            <a:srgbClr val="E3DE12"/>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4" name="Right Arrow 43"/>
          <p:cNvSpPr/>
          <p:nvPr/>
        </p:nvSpPr>
        <p:spPr bwMode="auto">
          <a:xfrm rot="13277225">
            <a:off x="4245810" y="1905612"/>
            <a:ext cx="600075" cy="542330"/>
          </a:xfrm>
          <a:prstGeom prst="rightArrow">
            <a:avLst/>
          </a:prstGeom>
          <a:solidFill>
            <a:srgbClr val="E3DE12"/>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5" name="Right Arrow 44"/>
          <p:cNvSpPr/>
          <p:nvPr/>
        </p:nvSpPr>
        <p:spPr bwMode="auto">
          <a:xfrm rot="3116051">
            <a:off x="6624898" y="4597780"/>
            <a:ext cx="600075" cy="542330"/>
          </a:xfrm>
          <a:prstGeom prst="rightArrow">
            <a:avLst/>
          </a:prstGeom>
          <a:solidFill>
            <a:srgbClr val="92D050"/>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6" name="Right Arrow 45"/>
          <p:cNvSpPr/>
          <p:nvPr/>
        </p:nvSpPr>
        <p:spPr bwMode="auto">
          <a:xfrm rot="5801313">
            <a:off x="5542850" y="4638006"/>
            <a:ext cx="600075" cy="542330"/>
          </a:xfrm>
          <a:prstGeom prst="rightArrow">
            <a:avLst/>
          </a:prstGeom>
          <a:solidFill>
            <a:srgbClr val="7030A0"/>
          </a:solid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415773717"/>
      </p:ext>
    </p:extLst>
  </p:cSld>
  <p:clrMapOvr>
    <a:masterClrMapping/>
  </p:clrMapOvr>
  <p:timing>
    <p:tnLst>
      <p:par>
        <p:cTn id="1" dur="indefinite" restart="never" nodeType="tmRoot"/>
      </p:par>
    </p:tnLst>
  </p:timing>
</p:sld>
</file>

<file path=ppt/theme/theme1.xml><?xml version="1.0" encoding="utf-8"?>
<a:theme xmlns:a="http://schemas.openxmlformats.org/drawingml/2006/main" name="IJHN-JHN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SI BOT_11_6_Rock.pptx" id="{AB7D0E56-37B0-4E72-89B3-D0F54278D317}" vid="{8FA1F9B0-6895-4460-A254-215C1856DB45}"/>
    </a:ext>
  </a:extLst>
</a:theme>
</file>

<file path=ppt/theme/theme2.xml><?xml version="1.0" encoding="utf-8"?>
<a:theme xmlns:a="http://schemas.openxmlformats.org/drawingml/2006/main" name="Powerpoint Template_Blu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862EA532B61744B3E14596F88AA7A4" ma:contentTypeVersion="" ma:contentTypeDescription="Create a new document." ma:contentTypeScope="" ma:versionID="4492d18fecb804e702ec9e210f7a751b">
  <xsd:schema xmlns:xsd="http://www.w3.org/2001/XMLSchema" xmlns:xs="http://www.w3.org/2001/XMLSchema" xmlns:p="http://schemas.microsoft.com/office/2006/metadata/properties" xmlns:ns1="http://schemas.microsoft.com/sharepoint/v3" targetNamespace="http://schemas.microsoft.com/office/2006/metadata/properties" ma:root="true" ma:fieldsID="fc1958f689284e262d1fa84b900a385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54FEB1C-FDEA-4168-A17E-018745689728}">
  <ds:schemaRefs>
    <ds:schemaRef ds:uri="http://schemas.microsoft.com/sharepoint/v3/contenttype/forms"/>
  </ds:schemaRefs>
</ds:datastoreItem>
</file>

<file path=customXml/itemProps2.xml><?xml version="1.0" encoding="utf-8"?>
<ds:datastoreItem xmlns:ds="http://schemas.openxmlformats.org/officeDocument/2006/customXml" ds:itemID="{0829F614-3489-4A18-A38A-C9CF33AE8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65B754-C620-49FC-92A4-52529CFEA3DA}">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hopkins blue</Template>
  <TotalTime>22561</TotalTime>
  <Words>2266</Words>
  <Application>Microsoft Office PowerPoint</Application>
  <PresentationFormat>Widescreen</PresentationFormat>
  <Paragraphs>364</Paragraphs>
  <Slides>43</Slides>
  <Notes>24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43</vt:i4>
      </vt:variant>
    </vt:vector>
  </HeadingPairs>
  <TitlesOfParts>
    <vt:vector size="52" baseType="lpstr">
      <vt:lpstr>ＭＳ Ｐゴシック</vt:lpstr>
      <vt:lpstr>Arial</vt:lpstr>
      <vt:lpstr>Calibri</vt:lpstr>
      <vt:lpstr>Calibri Light</vt:lpstr>
      <vt:lpstr>Times</vt:lpstr>
      <vt:lpstr>Times New Roman</vt:lpstr>
      <vt:lpstr>IJHN-JHN template</vt:lpstr>
      <vt:lpstr>Powerpoint Template_Blue</vt:lpstr>
      <vt:lpstr>Office Theme</vt:lpstr>
      <vt:lpstr>‘SPARC’ Effective Environmental Evaluation with Fluorescent Gel– Who? Where? How? When? </vt:lpstr>
      <vt:lpstr>Presenter – Clare Rock </vt:lpstr>
      <vt:lpstr>Outline </vt:lpstr>
      <vt:lpstr>Innovation and Change </vt:lpstr>
      <vt:lpstr>PowerPoint Presentation</vt:lpstr>
      <vt:lpstr>Empathy for change &amp; innovation  </vt:lpstr>
      <vt:lpstr>Without empathy with patients &amp; others</vt:lpstr>
      <vt:lpstr>Are “we” focused enough on hospital hygiene? </vt:lpstr>
      <vt:lpstr>PowerPoint Presentation</vt:lpstr>
      <vt:lpstr>Betsy </vt:lpstr>
      <vt:lpstr>PowerPoint Presentation</vt:lpstr>
      <vt:lpstr>PowerPoint Presentation</vt:lpstr>
      <vt:lpstr>Is she at risk? </vt:lpstr>
      <vt:lpstr>Risk may be even higher…</vt:lpstr>
      <vt:lpstr>PowerPoint Presentation</vt:lpstr>
      <vt:lpstr>PowerPoint Presentation</vt:lpstr>
      <vt:lpstr>Reflection… </vt:lpstr>
      <vt:lpstr>Reflection… </vt:lpstr>
      <vt:lpstr>Reflection… </vt:lpstr>
      <vt:lpstr>Monitoring Room Cleaning</vt:lpstr>
      <vt:lpstr>Environmental Evaluation with Fluorescent Gel (EFG) </vt:lpstr>
      <vt:lpstr>Step 1 EFG</vt:lpstr>
      <vt:lpstr>Step 2 EFG</vt:lpstr>
      <vt:lpstr>Step 3 EFG</vt:lpstr>
      <vt:lpstr>Step 4 EFG </vt:lpstr>
      <vt:lpstr>Starting or improving EFG program </vt:lpstr>
      <vt:lpstr>Starting or improving EFG program </vt:lpstr>
      <vt:lpstr>Implementing EFG program – which HCW?</vt:lpstr>
      <vt:lpstr>PowerPoint Presentation</vt:lpstr>
      <vt:lpstr>PowerPoint Presentation</vt:lpstr>
      <vt:lpstr>How to pick rooms and high touch surfaces</vt:lpstr>
      <vt:lpstr>Randomize room selection </vt:lpstr>
      <vt:lpstr>Randomize High Touch Surface selection</vt:lpstr>
      <vt:lpstr>Discharge, daily or both</vt:lpstr>
      <vt:lpstr>Both Discharge and daily cleaning </vt:lpstr>
      <vt:lpstr>Both Discharge and daily cleaning </vt:lpstr>
      <vt:lpstr>Effective Data Feedback </vt:lpstr>
      <vt:lpstr>Effective Data Feedback –  EVC associate </vt:lpstr>
      <vt:lpstr>Effective Data Feedback –  EVC supervisor</vt:lpstr>
      <vt:lpstr>PowerPoint Presentation</vt:lpstr>
      <vt:lpstr>Effective Data Feedback –  Hospital committees and executives </vt:lpstr>
      <vt:lpstr>Outline </vt:lpstr>
      <vt:lpstr>PowerPoint Presentation</vt:lpstr>
    </vt:vector>
  </TitlesOfParts>
  <Company>Johns Hopkins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in Healthcare Environmental Cleaning; Human Factors Engineering, No Touch Technologies and More</dc:title>
  <dc:creator>Clare Rock</dc:creator>
  <cp:lastModifiedBy>Robin Dillard</cp:lastModifiedBy>
  <cp:revision>205</cp:revision>
  <cp:lastPrinted>2019-02-05T04:44:54Z</cp:lastPrinted>
  <dcterms:created xsi:type="dcterms:W3CDTF">2019-01-02T19:24:07Z</dcterms:created>
  <dcterms:modified xsi:type="dcterms:W3CDTF">2019-05-02T14:17:49Z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0x010100AD862EA532B61744B3E14596F88AA7A4</vt:lpwstr>
  </property>
</Properties>
</file>